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695" r:id="rId2"/>
    <p:sldId id="739" r:id="rId3"/>
    <p:sldId id="1025" r:id="rId4"/>
    <p:sldId id="1026" r:id="rId5"/>
    <p:sldId id="852" r:id="rId6"/>
    <p:sldId id="741" r:id="rId7"/>
    <p:sldId id="953" r:id="rId8"/>
    <p:sldId id="954" r:id="rId9"/>
    <p:sldId id="955" r:id="rId10"/>
    <p:sldId id="956" r:id="rId11"/>
    <p:sldId id="957" r:id="rId12"/>
    <p:sldId id="987" r:id="rId13"/>
    <p:sldId id="988" r:id="rId14"/>
    <p:sldId id="989" r:id="rId15"/>
    <p:sldId id="990" r:id="rId16"/>
    <p:sldId id="991" r:id="rId17"/>
    <p:sldId id="992" r:id="rId18"/>
    <p:sldId id="1009" r:id="rId19"/>
    <p:sldId id="1024" r:id="rId20"/>
    <p:sldId id="770" r:id="rId21"/>
    <p:sldId id="746" r:id="rId22"/>
    <p:sldId id="710" r:id="rId23"/>
    <p:sldId id="711" r:id="rId24"/>
    <p:sldId id="706" r:id="rId25"/>
    <p:sldId id="736" r:id="rId26"/>
    <p:sldId id="257" r:id="rId27"/>
    <p:sldId id="258" r:id="rId28"/>
    <p:sldId id="259" r:id="rId29"/>
    <p:sldId id="264" r:id="rId30"/>
    <p:sldId id="260" r:id="rId31"/>
    <p:sldId id="263" r:id="rId32"/>
    <p:sldId id="261" r:id="rId33"/>
    <p:sldId id="262" r:id="rId34"/>
    <p:sldId id="707" r:id="rId35"/>
  </p:sldIdLst>
  <p:sldSz cx="12192000" cy="6858000"/>
  <p:notesSz cx="6858000" cy="9144000"/>
  <p:custDataLst>
    <p:tags r:id="rId3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6102" autoAdjust="0"/>
    <p:restoredTop sz="94660"/>
  </p:normalViewPr>
  <p:slideViewPr>
    <p:cSldViewPr snapToGrid="0">
      <p:cViewPr varScale="1">
        <p:scale>
          <a:sx n="72" d="100"/>
          <a:sy n="72" d="100"/>
        </p:scale>
        <p:origin x="58" y="1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28657C-BFCD-480A-9D33-DBC343DA3069}" type="datetimeFigureOut">
              <a:rPr lang="en-US" smtClean="0"/>
              <a:t>4/4/2023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1C0173-7218-4FCF-8E4B-31AC14C578DA}" type="slidenum">
              <a:rPr lang="en-US" smtClean="0"/>
              <a:t>‹#›</a:t>
            </a:fld>
            <a:endParaRPr lang="en-US"/>
          </a:p>
        </p:txBody>
      </p:sp>
    </p:spTree>
    <p:extLst>
      <p:ext uri="{BB962C8B-B14F-4D97-AF65-F5344CB8AC3E}">
        <p14:creationId xmlns:p14="http://schemas.microsoft.com/office/powerpoint/2010/main" val="1374966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63490" name="Google Shape;167;g35ed75ccf_015:notes"/>
          <p:cNvSpPr>
            <a:spLocks noGrp="1" noRot="1" noChangeAspect="1" noTextEdi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a:solidFill>
              <a:srgbClr val="000000"/>
            </a:solidFill>
            <a:round/>
            <a:headEnd/>
            <a:tailEnd/>
          </a:ln>
          <a:extLst>
            <a:ext uri="{909E8E84-426E-40DD-AFC4-6F175D3DCCD1}">
              <a14:hiddenFill xmlns:a14="http://schemas.microsoft.com/office/drawing/2010/main">
                <a:solidFill>
                  <a:srgbClr val="FFFFFF"/>
                </a:solidFill>
              </a14:hiddenFill>
            </a:ext>
          </a:extLst>
        </p:spPr>
      </p:sp>
      <p:sp>
        <p:nvSpPr>
          <p:cNvPr id="63491" name="Google Shape;168;g35ed75ccf_015:notes"/>
          <p:cNvSpPr txBox="1">
            <a:spLocks noGrp="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numCol="1" anchor="t" anchorCtr="0" compatLnSpc="1">
            <a:prstTxWarp prst="textNoShape">
              <a:avLst/>
            </a:prstTxWarp>
          </a:bodyPr>
          <a:lstStyle>
            <a:lvl1pPr>
              <a:defRPr sz="1200">
                <a:solidFill>
                  <a:schemeClr val="tx1"/>
                </a:solidFill>
                <a:latin typeface="Calibri" pitchFamily="34" charset="0"/>
              </a:defRPr>
            </a:lvl1pPr>
            <a:lvl2pPr marL="742950" indent="-285750">
              <a:defRPr sz="1200">
                <a:solidFill>
                  <a:schemeClr val="tx1"/>
                </a:solidFill>
                <a:latin typeface="Calibri" pitchFamily="34" charset="0"/>
              </a:defRPr>
            </a:lvl2pPr>
            <a:lvl3pPr marL="1143000" indent="-228600">
              <a:defRPr sz="1200">
                <a:solidFill>
                  <a:schemeClr val="tx1"/>
                </a:solidFill>
                <a:latin typeface="Calibri" pitchFamily="34" charset="0"/>
              </a:defRPr>
            </a:lvl3pPr>
            <a:lvl4pPr marL="1600200" indent="-228600">
              <a:defRPr sz="1200">
                <a:solidFill>
                  <a:schemeClr val="tx1"/>
                </a:solidFill>
                <a:latin typeface="Calibri" pitchFamily="34" charset="0"/>
              </a:defRPr>
            </a:lvl4pPr>
            <a:lvl5pPr marL="2057400" indent="-228600">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a:spcBef>
                <a:spcPct val="0"/>
              </a:spcBef>
            </a:pP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B541E9F-98F7-42AF-83C5-FAABF3DA94E8}"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3443857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541E9F-98F7-42AF-83C5-FAABF3DA94E8}"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873956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541E9F-98F7-42AF-83C5-FAABF3DA94E8}"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2379829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541E9F-98F7-42AF-83C5-FAABF3DA94E8}"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1400142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B541E9F-98F7-42AF-83C5-FAABF3DA94E8}"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4275434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B541E9F-98F7-42AF-83C5-FAABF3DA94E8}" type="datetimeFigureOut">
              <a:rPr lang="en-US" smtClean="0"/>
              <a:t>4/4/2023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1416549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B541E9F-98F7-42AF-83C5-FAABF3DA94E8}" type="datetimeFigureOut">
              <a:rPr lang="en-US" smtClean="0"/>
              <a:t>4/4/2023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862808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B541E9F-98F7-42AF-83C5-FAABF3DA94E8}" type="datetimeFigureOut">
              <a:rPr lang="en-US" smtClean="0"/>
              <a:t>4/4/2023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201936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541E9F-98F7-42AF-83C5-FAABF3DA94E8}" type="datetimeFigureOut">
              <a:rPr lang="en-US" smtClean="0"/>
              <a:t>4/4/2023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4133636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B541E9F-98F7-42AF-83C5-FAABF3DA94E8}" type="datetimeFigureOut">
              <a:rPr lang="en-US" smtClean="0"/>
              <a:t>4/4/2023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1059372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B541E9F-98F7-42AF-83C5-FAABF3DA94E8}" type="datetimeFigureOut">
              <a:rPr lang="en-US" smtClean="0"/>
              <a:t>4/4/2023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34460136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41E9F-98F7-42AF-83C5-FAABF3DA94E8}" type="datetimeFigureOut">
              <a:rPr lang="en-US" smtClean="0"/>
              <a:t>4/4/2023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4E757D-84EA-4534-9857-ACBA41520F15}" type="slidenum">
              <a:rPr lang="en-US" smtClean="0"/>
              <a:t>‹#›</a:t>
            </a:fld>
            <a:endParaRPr lang="en-US"/>
          </a:p>
        </p:txBody>
      </p:sp>
    </p:spTree>
    <p:extLst>
      <p:ext uri="{BB962C8B-B14F-4D97-AF65-F5344CB8AC3E}">
        <p14:creationId xmlns:p14="http://schemas.microsoft.com/office/powerpoint/2010/main" val="261543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xml"/><Relationship Id="rId5" Type="http://schemas.openxmlformats.org/officeDocument/2006/relationships/image" Target="../media/image36.png"/><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5"/>
          <p:cNvPicPr>
            <a:picLocks noChangeAspect="1"/>
          </p:cNvPicPr>
          <p:nvPr/>
        </p:nvPicPr>
        <p:blipFill>
          <a:blip r:embed="rId3">
            <a:extLst>
              <a:ext uri="{28A0092B-C50C-407E-A947-70E740481C1C}">
                <a14:useLocalDpi xmlns:a14="http://schemas.microsoft.com/office/drawing/2010/main" val="0"/>
              </a:ext>
            </a:extLst>
          </a:blip>
          <a:srcRect l="17076" t="2344" r="16814"/>
          <a:stretch>
            <a:fillRect/>
          </a:stretch>
        </p:blipFill>
        <p:spPr bwMode="auto">
          <a:xfrm>
            <a:off x="396875" y="4438650"/>
            <a:ext cx="2173288" cy="2406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Google Shape;142;p16"/>
          <p:cNvSpPr txBox="1">
            <a:spLocks/>
          </p:cNvSpPr>
          <p:nvPr/>
        </p:nvSpPr>
        <p:spPr>
          <a:xfrm>
            <a:off x="1236663" y="2679700"/>
            <a:ext cx="9718675" cy="1044575"/>
          </a:xfrm>
          <a:prstGeom prst="rect">
            <a:avLst/>
          </a:prstGeom>
          <a:noFill/>
          <a:ln>
            <a:noFill/>
          </a:ln>
        </p:spPr>
        <p:txBody>
          <a:bodyPr spcFirstLastPara="1" lIns="121900" tIns="121900" rIns="121900" bIns="121900" anchor="b"/>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pPr algn="ctr">
              <a:defRPr/>
            </a:pPr>
            <a:r>
              <a:rPr lang="en-US" sz="5867" dirty="0">
                <a:solidFill>
                  <a:schemeClr val="accent6">
                    <a:lumMod val="75000"/>
                  </a:schemeClr>
                </a:solidFill>
              </a:rPr>
              <a:t>PROGRESS REPORT</a:t>
            </a:r>
          </a:p>
        </p:txBody>
      </p:sp>
      <p:sp>
        <p:nvSpPr>
          <p:cNvPr id="9" name="Google Shape;142;p16"/>
          <p:cNvSpPr txBox="1">
            <a:spLocks/>
          </p:cNvSpPr>
          <p:nvPr/>
        </p:nvSpPr>
        <p:spPr>
          <a:xfrm>
            <a:off x="3028950" y="4237038"/>
            <a:ext cx="6134100" cy="2452687"/>
          </a:xfrm>
          <a:prstGeom prst="rect">
            <a:avLst/>
          </a:prstGeom>
          <a:noFill/>
          <a:ln>
            <a:noFill/>
          </a:ln>
        </p:spPr>
        <p:txBody>
          <a:bodyPr spcFirstLastPara="1" lIns="121900" tIns="121900" rIns="121900" bIns="121900" anchor="b"/>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pPr algn="ctr">
              <a:defRPr/>
            </a:pPr>
            <a:r>
              <a:rPr lang="en-US" sz="3200" dirty="0">
                <a:solidFill>
                  <a:schemeClr val="accent2">
                    <a:lumMod val="50000"/>
                  </a:schemeClr>
                </a:solidFill>
              </a:rPr>
              <a:t>DISTRICT – </a:t>
            </a:r>
            <a:endParaRPr lang="en-US" sz="1400" dirty="0">
              <a:solidFill>
                <a:schemeClr val="accent2">
                  <a:lumMod val="50000"/>
                </a:schemeClr>
              </a:solidFill>
            </a:endParaRPr>
          </a:p>
          <a:p>
            <a:pPr algn="ctr">
              <a:defRPr/>
            </a:pPr>
            <a:r>
              <a:rPr lang="en-US" sz="3200" dirty="0">
                <a:solidFill>
                  <a:schemeClr val="accent2">
                    <a:lumMod val="50000"/>
                  </a:schemeClr>
                </a:solidFill>
              </a:rPr>
              <a:t>REGION</a:t>
            </a:r>
          </a:p>
          <a:p>
            <a:pPr algn="ctr">
              <a:defRPr/>
            </a:pPr>
            <a:endParaRPr lang="en-US" sz="1400" dirty="0">
              <a:solidFill>
                <a:schemeClr val="accent2">
                  <a:lumMod val="50000"/>
                </a:schemeClr>
              </a:solidFill>
            </a:endParaRPr>
          </a:p>
          <a:p>
            <a:pPr algn="ctr">
              <a:defRPr/>
            </a:pPr>
            <a:r>
              <a:rPr lang="en-US" sz="3200" dirty="0">
                <a:solidFill>
                  <a:schemeClr val="accent2">
                    <a:lumMod val="50000"/>
                  </a:schemeClr>
                </a:solidFill>
              </a:rPr>
              <a:t>, 2023</a:t>
            </a:r>
          </a:p>
        </p:txBody>
      </p:sp>
      <p:pic>
        <p:nvPicPr>
          <p:cNvPr id="2055" name="Picture 9"/>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385300" y="4368800"/>
            <a:ext cx="2976563" cy="261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66" name="Picture 2" descr="WAPCOS Limited Logo Vector"/>
          <p:cNvPicPr>
            <a:picLocks noChangeAspect="1" noChangeArrowheads="1"/>
          </p:cNvPicPr>
          <p:nvPr/>
        </p:nvPicPr>
        <p:blipFill rotWithShape="1">
          <a:blip r:embed="rId5">
            <a:extLst>
              <a:ext uri="{28A0092B-C50C-407E-A947-70E740481C1C}">
                <a14:useLocalDpi xmlns:a14="http://schemas.microsoft.com/office/drawing/2010/main" val="0"/>
              </a:ext>
            </a:extLst>
          </a:blip>
          <a:srcRect t="22447" b="22334"/>
          <a:stretch/>
        </p:blipFill>
        <p:spPr bwMode="auto">
          <a:xfrm>
            <a:off x="2673350" y="139700"/>
            <a:ext cx="6026921" cy="1848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91401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3231931806"/>
              </p:ext>
            </p:extLst>
          </p:nvPr>
        </p:nvGraphicFramePr>
        <p:xfrm>
          <a:off x="497929" y="1706369"/>
          <a:ext cx="11196139" cy="5048818"/>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463003">
                <a:tc>
                  <a:txBody>
                    <a:bodyPr/>
                    <a:lstStyle/>
                    <a:p>
                      <a:pPr algn="ctr" fontAlgn="ctr"/>
                      <a:r>
                        <a:rPr lang="en-IN" sz="1400" b="0" i="0" u="none" strike="noStrike">
                          <a:solidFill>
                            <a:srgbClr val="000000"/>
                          </a:solidFill>
                          <a:effectLst/>
                          <a:latin typeface="Calibri"/>
                        </a:rPr>
                        <a:t>50</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Mahalungi-Vadgaon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Prabhakar Dattu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1,53,73,843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24-02-2022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57.83%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52755">
                <a:tc>
                  <a:txBody>
                    <a:bodyPr/>
                    <a:lstStyle/>
                    <a:p>
                      <a:pPr algn="ctr" fontAlgn="ctr"/>
                      <a:r>
                        <a:rPr lang="en-IN" sz="1400" b="0" i="0" u="none" strike="noStrike">
                          <a:solidFill>
                            <a:srgbClr val="000000"/>
                          </a:solidFill>
                          <a:effectLst/>
                          <a:latin typeface="Calibri"/>
                        </a:rPr>
                        <a:t>51</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Pimpalgaon Devi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1,82,73,380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05-12-2022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55.11%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52755">
                <a:tc>
                  <a:txBody>
                    <a:bodyPr/>
                    <a:lstStyle/>
                    <a:p>
                      <a:pPr algn="ctr" fontAlgn="ctr"/>
                      <a:r>
                        <a:rPr lang="en-IN" sz="1400" b="0" i="0" u="none" strike="noStrike">
                          <a:solidFill>
                            <a:srgbClr val="000000"/>
                          </a:solidFill>
                          <a:effectLst/>
                          <a:latin typeface="Calibri"/>
                        </a:rPr>
                        <a:t>52</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Chinchpur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Anant Dinkar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64,37,354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54.19%</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52755">
                <a:tc>
                  <a:txBody>
                    <a:bodyPr/>
                    <a:lstStyle/>
                    <a:p>
                      <a:pPr algn="ctr" fontAlgn="ctr"/>
                      <a:r>
                        <a:rPr lang="en-IN" sz="1400" b="0" i="0" u="none" strike="noStrike">
                          <a:solidFill>
                            <a:srgbClr val="000000"/>
                          </a:solidFill>
                          <a:effectLst/>
                          <a:latin typeface="Calibri"/>
                        </a:rPr>
                        <a:t>53</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Kolhi Golar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1,86,62,772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54.09%</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52755">
                <a:tc>
                  <a:txBody>
                    <a:bodyPr/>
                    <a:lstStyle/>
                    <a:p>
                      <a:pPr algn="ctr" fontAlgn="ctr"/>
                      <a:r>
                        <a:rPr lang="en-IN" sz="1400" b="0" i="0" u="none" strike="noStrike">
                          <a:solidFill>
                            <a:srgbClr val="000000"/>
                          </a:solidFill>
                          <a:effectLst/>
                          <a:latin typeface="Calibri"/>
                        </a:rPr>
                        <a:t>54</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Dhamangaon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Anant Dinkar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2,58,83,985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46.16%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52755">
                <a:tc>
                  <a:txBody>
                    <a:bodyPr/>
                    <a:lstStyle/>
                    <a:p>
                      <a:pPr algn="ctr" fontAlgn="ctr"/>
                      <a:r>
                        <a:rPr lang="en-IN" sz="1400" b="0" i="0" u="none" strike="noStrike">
                          <a:solidFill>
                            <a:srgbClr val="000000"/>
                          </a:solidFill>
                          <a:effectLst/>
                          <a:latin typeface="Calibri"/>
                        </a:rPr>
                        <a:t>55</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Shelgaon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1,73,09,757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45.47%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56</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Kinhala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82,02,918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40.38%</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52755">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Nandura</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Nandura</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57</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Narkhed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Mr.Rahul Mitkari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81,25,334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20-06-2022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36.26%</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58</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Takarkhed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1,72,36,301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28.50%</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59</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Pimpari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Services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79,37,888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25.84%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60</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Wasadi (Bk)</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88,27,055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24.11%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61</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Takarked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1,72,96,301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22.54%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62</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Jawal Bazar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Ajaysingh Bhagwatsingh Jaywar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61,16,920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15.57%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20823404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2008069814"/>
              </p:ext>
            </p:extLst>
          </p:nvPr>
        </p:nvGraphicFramePr>
        <p:xfrm>
          <a:off x="497929" y="1706369"/>
          <a:ext cx="11196139" cy="3308557"/>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32369">
                <a:tc>
                  <a:txBody>
                    <a:bodyPr/>
                    <a:lstStyle/>
                    <a:p>
                      <a:pPr algn="ctr" fontAlgn="ctr"/>
                      <a:r>
                        <a:rPr lang="en-IN" sz="1400" b="0" i="0" u="none" strike="noStrike">
                          <a:solidFill>
                            <a:srgbClr val="000000"/>
                          </a:solidFill>
                          <a:effectLst/>
                          <a:latin typeface="Calibri"/>
                        </a:rPr>
                        <a:t>63</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Tandulwadi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Ajaysingh Bhagwatsingh Jaywar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1,06,52,729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9.91%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32369">
                <a:tc>
                  <a:txBody>
                    <a:bodyPr/>
                    <a:lstStyle/>
                    <a:p>
                      <a:pPr algn="ctr" fontAlgn="ctr"/>
                      <a:r>
                        <a:rPr lang="en-IN" sz="1400" b="0" i="0" u="none" strike="noStrike">
                          <a:solidFill>
                            <a:srgbClr val="000000"/>
                          </a:solidFill>
                          <a:effectLst/>
                          <a:latin typeface="Calibri"/>
                        </a:rPr>
                        <a:t>64</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Mendhali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Ajaysingh Bhagwatsingh Jaywar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74,56,728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9.69%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32369">
                <a:tc>
                  <a:txBody>
                    <a:bodyPr/>
                    <a:lstStyle/>
                    <a:p>
                      <a:pPr algn="ctr" fontAlgn="ctr"/>
                      <a:r>
                        <a:rPr lang="en-IN" sz="1400" b="0" i="0" u="none" strike="noStrike">
                          <a:solidFill>
                            <a:srgbClr val="000000"/>
                          </a:solidFill>
                          <a:effectLst/>
                          <a:latin typeface="Calibri"/>
                        </a:rPr>
                        <a:t>65</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Wadner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4,20,74,102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05-10-2022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8.09%</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32369">
                <a:tc>
                  <a:txBody>
                    <a:bodyPr/>
                    <a:lstStyle/>
                    <a:p>
                      <a:pPr algn="ctr" fontAlgn="ctr"/>
                      <a:r>
                        <a:rPr lang="en-IN" sz="1400" b="0" i="0" u="none" strike="noStrike">
                          <a:solidFill>
                            <a:srgbClr val="000000"/>
                          </a:solidFill>
                          <a:effectLst/>
                          <a:latin typeface="Calibri"/>
                        </a:rPr>
                        <a:t>66</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Potali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Ajaysing Bhagavatsing Jaywar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1,19,87,927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08-01-2022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7.32%</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32369">
                <a:tc>
                  <a:txBody>
                    <a:bodyPr/>
                    <a:lstStyle/>
                    <a:p>
                      <a:pPr algn="ctr" fontAlgn="ctr"/>
                      <a:r>
                        <a:rPr lang="en-IN" sz="1400" b="0" i="0" u="none" strike="noStrike">
                          <a:solidFill>
                            <a:srgbClr val="000000"/>
                          </a:solidFill>
                          <a:effectLst/>
                          <a:latin typeface="Calibri"/>
                        </a:rPr>
                        <a:t>67</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Mahalungi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Ajaysingh Bhagwatsingh Jaywar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1,13,84,401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32369">
                <a:tc>
                  <a:txBody>
                    <a:bodyPr/>
                    <a:lstStyle/>
                    <a:p>
                      <a:pPr algn="ctr" fontAlgn="ctr"/>
                      <a:r>
                        <a:rPr lang="en-IN" sz="1400" b="0" i="0" u="none" strike="noStrike">
                          <a:solidFill>
                            <a:srgbClr val="000000"/>
                          </a:solidFill>
                          <a:effectLst/>
                          <a:latin typeface="Calibri"/>
                        </a:rPr>
                        <a:t>68</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Tarwadi, Bhorwand, Pota &amp; Kandari Bk</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3,88,52,931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32369">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69</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Khaira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1,02,01,838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0.87%</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32369">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Sindkhed</a:t>
                      </a:r>
                      <a:r>
                        <a:rPr lang="en-US" sz="1400" b="1" i="0" u="none" strike="noStrike" dirty="0">
                          <a:solidFill>
                            <a:srgbClr val="000000"/>
                          </a:solidFill>
                          <a:effectLst/>
                          <a:latin typeface="Calibri" panose="020F0502020204030204" pitchFamily="34" charset="0"/>
                          <a:cs typeface="Calibri" panose="020F0502020204030204" pitchFamily="34" charset="0"/>
                        </a:rPr>
                        <a:t> Raja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Sindkhed</a:t>
                      </a:r>
                      <a:r>
                        <a:rPr lang="en-US" sz="1400" b="0" i="0" u="none" strike="noStrike" dirty="0">
                          <a:solidFill>
                            <a:srgbClr val="000000"/>
                          </a:solidFill>
                          <a:effectLst/>
                          <a:latin typeface="Calibri" panose="020F0502020204030204" pitchFamily="34" charset="0"/>
                          <a:cs typeface="Calibri" panose="020F0502020204030204" pitchFamily="34" charset="0"/>
                        </a:rPr>
                        <a:t> Raja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32369">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70</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Hanwatkhed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Shivanand Narayan Munde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63,89,024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87.75%</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097610716"/>
                  </a:ext>
                </a:extLst>
              </a:tr>
            </a:tbl>
          </a:graphicData>
        </a:graphic>
      </p:graphicFrame>
    </p:spTree>
    <p:extLst>
      <p:ext uri="{BB962C8B-B14F-4D97-AF65-F5344CB8AC3E}">
        <p14:creationId xmlns:p14="http://schemas.microsoft.com/office/powerpoint/2010/main" val="4080394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extLst>
              <p:ext uri="{D42A27DB-BD31-4B8C-83A1-F6EECF244321}">
                <p14:modId xmlns:p14="http://schemas.microsoft.com/office/powerpoint/2010/main" val="3760683847"/>
              </p:ext>
            </p:extLst>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a:solidFill>
                            <a:srgbClr val="000000"/>
                          </a:solidFill>
                          <a:effectLst/>
                          <a:latin typeface="Calibri" panose="020F0502020204030204"/>
                        </a:rPr>
                        <a:t>Sr No</a:t>
                      </a:r>
                      <a:endParaRPr lang="en-IN" sz="1600" b="1" i="0" u="none" strike="noStrike" dirty="0">
                        <a:solidFill>
                          <a:srgbClr val="000000"/>
                        </a:solidFill>
                        <a:effectLst/>
                        <a:latin typeface="Calibri" panose="020F0502020204030204"/>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a:solidFill>
                            <a:srgbClr val="000000"/>
                          </a:solidFill>
                          <a:effectLst/>
                          <a:latin typeface="Calibri" panose="020F0502020204030204"/>
                        </a:rPr>
                        <a:t>Scheme Name</a:t>
                      </a:r>
                      <a:endParaRPr lang="en-IN" sz="1600" b="1" i="0" u="none" strike="noStrike" dirty="0">
                        <a:solidFill>
                          <a:srgbClr val="000000"/>
                        </a:solidFill>
                        <a:effectLst/>
                        <a:latin typeface="Calibri" panose="020F0502020204030204"/>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a:solidFill>
                            <a:srgbClr val="000000"/>
                          </a:solidFill>
                          <a:effectLst/>
                          <a:latin typeface="Calibri" panose="020F0502020204030204"/>
                        </a:rPr>
                        <a:t>Name of Agency</a:t>
                      </a:r>
                      <a:endParaRPr lang="en-IN" sz="1600" b="1" i="0" u="none" strike="noStrike" dirty="0">
                        <a:solidFill>
                          <a:srgbClr val="000000"/>
                        </a:solidFill>
                        <a:effectLst/>
                        <a:latin typeface="Calibri" panose="020F0502020204030204"/>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a:solidFill>
                            <a:srgbClr val="000000"/>
                          </a:solidFill>
                          <a:effectLst/>
                          <a:latin typeface="Calibri" panose="020F0502020204030204"/>
                        </a:rPr>
                        <a:t>W.O. Amount</a:t>
                      </a:r>
                      <a:br>
                        <a:rPr lang="en-IN" sz="1600" b="1" i="0" u="none" strike="noStrike">
                          <a:solidFill>
                            <a:srgbClr val="000000"/>
                          </a:solidFill>
                          <a:effectLst/>
                          <a:latin typeface="Calibri" panose="020F0502020204030204"/>
                        </a:rPr>
                      </a:br>
                      <a:r>
                        <a:rPr lang="en-IN" sz="1600" b="1" i="0" u="none" strike="noStrike">
                          <a:solidFill>
                            <a:srgbClr val="000000"/>
                          </a:solidFill>
                          <a:effectLst/>
                          <a:latin typeface="Calibri" panose="020F0502020204030204"/>
                        </a:rPr>
                        <a:t>(excl GST)</a:t>
                      </a:r>
                      <a:endParaRPr lang="en-IN" sz="1600" b="1" i="0" u="none" strike="noStrike" dirty="0">
                        <a:solidFill>
                          <a:srgbClr val="000000"/>
                        </a:solidFill>
                        <a:effectLst/>
                        <a:latin typeface="Calibri" panose="020F0502020204030204"/>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a:solidFill>
                            <a:srgbClr val="000000"/>
                          </a:solidFill>
                          <a:effectLst/>
                          <a:latin typeface="Calibri" panose="020F0502020204030204"/>
                        </a:rPr>
                        <a:t>W.O.</a:t>
                      </a:r>
                      <a:br>
                        <a:rPr lang="en-IN" sz="1600" b="1" i="0" u="none" strike="noStrike">
                          <a:solidFill>
                            <a:srgbClr val="000000"/>
                          </a:solidFill>
                          <a:effectLst/>
                          <a:latin typeface="Calibri" panose="020F0502020204030204"/>
                        </a:rPr>
                      </a:br>
                      <a:r>
                        <a:rPr lang="en-IN" sz="1600" b="1" i="0" u="none" strike="noStrike">
                          <a:solidFill>
                            <a:srgbClr val="000000"/>
                          </a:solidFill>
                          <a:effectLst/>
                          <a:latin typeface="Calibri" panose="020F0502020204030204"/>
                        </a:rPr>
                        <a:t>Date</a:t>
                      </a:r>
                      <a:endParaRPr lang="en-IN" sz="1600" b="1" i="0" u="none" strike="noStrike" dirty="0">
                        <a:solidFill>
                          <a:srgbClr val="000000"/>
                        </a:solidFill>
                        <a:effectLst/>
                        <a:latin typeface="Calibri" panose="020F0502020204030204"/>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a:solidFill>
                            <a:srgbClr val="000000"/>
                          </a:solidFill>
                          <a:effectLst/>
                          <a:latin typeface="Calibri" panose="020F0502020204030204"/>
                        </a:rPr>
                        <a:t>Construction</a:t>
                      </a:r>
                      <a:br>
                        <a:rPr lang="en-IN" sz="1600" b="1" i="0" u="none" strike="noStrike">
                          <a:solidFill>
                            <a:srgbClr val="000000"/>
                          </a:solidFill>
                          <a:effectLst/>
                          <a:latin typeface="Calibri" panose="020F0502020204030204"/>
                        </a:rPr>
                      </a:br>
                      <a:r>
                        <a:rPr lang="en-IN" sz="1600" b="1" i="0" u="none" strike="noStrike">
                          <a:solidFill>
                            <a:srgbClr val="000000"/>
                          </a:solidFill>
                          <a:effectLst/>
                          <a:latin typeface="Calibri" panose="020F0502020204030204"/>
                        </a:rPr>
                        <a:t>Period</a:t>
                      </a:r>
                      <a:endParaRPr lang="en-IN" sz="1600" b="1" i="0" u="none" strike="noStrike" dirty="0">
                        <a:solidFill>
                          <a:srgbClr val="000000"/>
                        </a:solidFill>
                        <a:effectLst/>
                        <a:latin typeface="Calibri" panose="020F0502020204030204"/>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3491575281"/>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Buldhana</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Buldhana</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a:solidFill>
                            <a:srgbClr val="000000"/>
                          </a:solidFill>
                          <a:effectLst/>
                          <a:latin typeface="Calibri"/>
                        </a:rPr>
                        <a:t>1</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Domrul</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Shivkrupa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1,50,85,842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93.62%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a:solidFill>
                            <a:srgbClr val="000000"/>
                          </a:solidFill>
                          <a:effectLst/>
                          <a:latin typeface="Calibri"/>
                        </a:rPr>
                        <a:t>2</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Warud</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A.D.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2,39,08,878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01-08-2022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85.33%</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a:solidFill>
                            <a:srgbClr val="000000"/>
                          </a:solidFill>
                          <a:effectLst/>
                          <a:latin typeface="Calibri"/>
                        </a:rPr>
                        <a:t>3</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Dhamangaon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1,67,02,733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70.24%</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a:solidFill>
                            <a:srgbClr val="000000"/>
                          </a:solidFill>
                          <a:effectLst/>
                          <a:latin typeface="Calibri"/>
                        </a:rPr>
                        <a:t>4</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Januna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 Shivkrupa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1,28,31,519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35.48%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a:solidFill>
                            <a:srgbClr val="000000"/>
                          </a:solidFill>
                          <a:effectLst/>
                          <a:latin typeface="Calibri"/>
                        </a:rPr>
                        <a:t>5</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Pangari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 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1,00,43,274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6</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Tarkhed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Shivkrupa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1,48,49,009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13-05-2022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29.27%</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7</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Sawali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A.Munaf A. Gafur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72,67,583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14.01%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8</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Jamathi-Shekhar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 Munaf A. Gafur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1,68,43,089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12.52%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9</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Gumni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Shivkrupa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1,50,64,592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10.71%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10</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Bhadgaon Mohoj</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 Munaf A Gafur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2,61,42,954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08-08-2022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10.21%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11</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Soygaon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Shivkrupa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1,25,54,180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9.72%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12</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Madh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 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1,43,84,178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6.32%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13</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Sakhali BK</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3,56,44,055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5.14%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25160600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1859747026"/>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a:txBody>
                    <a:bodyPr/>
                    <a:lstStyle/>
                    <a:p>
                      <a:pPr algn="ctr" fontAlgn="ctr"/>
                      <a:r>
                        <a:rPr lang="en-IN" sz="1400" b="0" i="0" u="none" strike="noStrike">
                          <a:solidFill>
                            <a:srgbClr val="000000"/>
                          </a:solidFill>
                          <a:effectLst/>
                          <a:latin typeface="Calibri"/>
                        </a:rPr>
                        <a:t>14</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Dahid BK</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1,55,11,250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a:solidFill>
                            <a:srgbClr val="000000"/>
                          </a:solidFill>
                          <a:effectLst/>
                          <a:latin typeface="Calibri"/>
                        </a:rPr>
                        <a:t>15</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Umala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services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3,27,53,924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13-05-2022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a:solidFill>
                            <a:srgbClr val="000000"/>
                          </a:solidFill>
                          <a:effectLst/>
                          <a:latin typeface="Calibri"/>
                        </a:rPr>
                        <a:t>16</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Sakhali KH</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70,45,195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11-04-2022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0.55%</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Deulgaon</a:t>
                      </a:r>
                      <a:r>
                        <a:rPr lang="en-US" sz="1400" b="1" i="0" u="none" strike="noStrike" dirty="0">
                          <a:solidFill>
                            <a:schemeClr val="tx1"/>
                          </a:solidFill>
                          <a:effectLst/>
                          <a:latin typeface="Calibri" panose="020F0502020204030204" pitchFamily="34" charset="0"/>
                          <a:cs typeface="Calibri" panose="020F0502020204030204" pitchFamily="34" charset="0"/>
                        </a:rPr>
                        <a:t> Raja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Deulgaon</a:t>
                      </a:r>
                      <a:r>
                        <a:rPr lang="en-US" sz="1400" b="0" i="0" u="none" strike="noStrike" dirty="0">
                          <a:solidFill>
                            <a:schemeClr val="tx1"/>
                          </a:solidFill>
                          <a:effectLst/>
                          <a:latin typeface="Calibri" panose="020F0502020204030204" pitchFamily="34" charset="0"/>
                          <a:cs typeface="Calibri" panose="020F0502020204030204" pitchFamily="34" charset="0"/>
                        </a:rPr>
                        <a:t> Raja Taluka</a:t>
                      </a: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a:solidFill>
                            <a:srgbClr val="000000"/>
                          </a:solidFill>
                          <a:effectLst/>
                          <a:latin typeface="Calibri"/>
                        </a:rPr>
                        <a:t>17</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Saokhed Bhoi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&amp; Develeper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1,70,65,433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18-08-2022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78.97%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a:solidFill>
                            <a:srgbClr val="000000"/>
                          </a:solidFill>
                          <a:effectLst/>
                          <a:latin typeface="Calibri"/>
                        </a:rPr>
                        <a:t>18</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Umbarkhed</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Shrinath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2,09,89,002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22-08-2022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25.83%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19</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Jawalkhed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&amp; Develeper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3,20,81,424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15.77%</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20</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Rohana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&amp;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1,19,94,195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13.54%</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21</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Dodra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b.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1,17,42,618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7.67%</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22</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Takarkheda Bagile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B.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90,23,206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5.71%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Khamgaon</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Khamgaon</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Kumbefal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Laxman J. Deshmukh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2,29,66,646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97.67%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24</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Dhapti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Lakshaman J. Deshmukh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82,49,070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71.45%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25</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Poraj 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52,10,925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53.40%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466200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3151051009"/>
              </p:ext>
            </p:extLst>
          </p:nvPr>
        </p:nvGraphicFramePr>
        <p:xfrm>
          <a:off x="497929" y="1706369"/>
          <a:ext cx="11196139" cy="5048818"/>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52755">
                <a:tc>
                  <a:txBody>
                    <a:bodyPr/>
                    <a:lstStyle/>
                    <a:p>
                      <a:pPr algn="ctr" fontAlgn="ctr"/>
                      <a:r>
                        <a:rPr lang="en-IN" sz="1400" b="0" i="0" u="none" strike="noStrike">
                          <a:solidFill>
                            <a:srgbClr val="000000"/>
                          </a:solidFill>
                          <a:effectLst/>
                          <a:latin typeface="Calibri"/>
                        </a:rPr>
                        <a:t>26</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Khutpuri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Laxman J. Deshmukh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1,20,79,827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19-08-2022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8.19%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52755">
                <a:tc>
                  <a:txBody>
                    <a:bodyPr/>
                    <a:lstStyle/>
                    <a:p>
                      <a:pPr algn="ctr" fontAlgn="ctr"/>
                      <a:r>
                        <a:rPr lang="en-IN" sz="1400" b="0" i="0" u="none" strike="noStrike">
                          <a:solidFill>
                            <a:srgbClr val="000000"/>
                          </a:solidFill>
                          <a:effectLst/>
                          <a:latin typeface="Calibri"/>
                        </a:rPr>
                        <a:t>27</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Umra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Lakshaman J. Deshmukh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1,25,26,317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19-08-2022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6.83%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52755">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Lonar</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Lonar</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52755">
                <a:tc>
                  <a:txBody>
                    <a:bodyPr/>
                    <a:lstStyle/>
                    <a:p>
                      <a:pPr algn="ctr" fontAlgn="ctr"/>
                      <a:r>
                        <a:rPr lang="en-IN" sz="1400" b="0" i="0" u="none" strike="noStrike">
                          <a:solidFill>
                            <a:srgbClr val="000000"/>
                          </a:solidFill>
                          <a:effectLst/>
                          <a:latin typeface="Calibri"/>
                        </a:rPr>
                        <a:t>28</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Gujkhed</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Dhananjay Rambhau Humbal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47,64,427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94.65%</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52755">
                <a:tc>
                  <a:txBody>
                    <a:bodyPr/>
                    <a:lstStyle/>
                    <a:p>
                      <a:pPr algn="ctr" fontAlgn="ctr"/>
                      <a:r>
                        <a:rPr lang="en-IN" sz="1400" b="0" i="0" u="none" strike="noStrike">
                          <a:solidFill>
                            <a:srgbClr val="000000"/>
                          </a:solidFill>
                          <a:effectLst/>
                          <a:latin typeface="Calibri"/>
                        </a:rPr>
                        <a:t>29</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Saraswati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&amp;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1,24,83,710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80.41%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52755">
                <a:tc>
                  <a:txBody>
                    <a:bodyPr/>
                    <a:lstStyle/>
                    <a:p>
                      <a:pPr algn="ctr" fontAlgn="ctr"/>
                      <a:r>
                        <a:rPr lang="en-IN" sz="1400" b="0" i="0" u="none" strike="noStrike">
                          <a:solidFill>
                            <a:srgbClr val="000000"/>
                          </a:solidFill>
                          <a:effectLst/>
                          <a:latin typeface="Calibri"/>
                        </a:rPr>
                        <a:t>30</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Borkhedi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&amp;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42,05,723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18-08-2022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54.36%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31</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Pimpalner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Dhananjay Rambhau Humbal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1,63,23,533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27.62%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32</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Pangra dole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Shreenath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2,72,51,678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22.43%</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33</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Hiwarakhand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`Madan Parsharam Manghale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63,26,994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20-06-2022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14.82%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34</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Rajani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Dhananjay Rambhau Humbal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79,16,247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14.70%</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463003">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35</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Deulgaon khumbefhal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and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1,27,53,648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13.63%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36</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Pahur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Dhanjay Rambhau Humbad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87,49,220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13.10%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37</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Bibkhed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Dhananjay Rambhau Humbal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1,07,25,718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12.42%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52755">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38</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Tambola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11.47%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28364735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893417233"/>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a:txBody>
                    <a:bodyPr/>
                    <a:lstStyle/>
                    <a:p>
                      <a:pPr algn="ctr" fontAlgn="ctr"/>
                      <a:r>
                        <a:rPr lang="en-IN" sz="1400" b="0" i="0" u="none" strike="noStrike">
                          <a:solidFill>
                            <a:srgbClr val="000000"/>
                          </a:solidFill>
                          <a:effectLst/>
                          <a:latin typeface="Calibri"/>
                        </a:rPr>
                        <a:t>39</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Dabha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Madan Parashuram Manghale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1,12,97,413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9.67%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a:solidFill>
                            <a:srgbClr val="000000"/>
                          </a:solidFill>
                          <a:effectLst/>
                          <a:latin typeface="Calibri"/>
                        </a:rPr>
                        <a:t>40</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Vadhav</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Subhash Bajirao Ambhore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1,48,47,353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9.38%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a:solidFill>
                            <a:srgbClr val="000000"/>
                          </a:solidFill>
                          <a:effectLst/>
                          <a:latin typeface="Calibri"/>
                        </a:rPr>
                        <a:t>41</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Ajispur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Dhananjay Rambhau Humbal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1,74,02,455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7.84%</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a:solidFill>
                            <a:srgbClr val="000000"/>
                          </a:solidFill>
                          <a:effectLst/>
                          <a:latin typeface="Calibri"/>
                        </a:rPr>
                        <a:t>42</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Gundha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Dhananjay Rambhau Humbad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1,18,44,606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4.25%</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a:solidFill>
                            <a:srgbClr val="000000"/>
                          </a:solidFill>
                          <a:effectLst/>
                          <a:latin typeface="Calibri"/>
                        </a:rPr>
                        <a:t>43</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Sonuna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&amp;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32,52,141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04-11-2022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a:solidFill>
                            <a:srgbClr val="000000"/>
                          </a:solidFill>
                          <a:effectLst/>
                          <a:latin typeface="Calibri"/>
                        </a:rPr>
                        <a:t>44</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Pimpalkutta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&amp;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1,93,47,690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0.79%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Malkapur</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Malkapur</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45</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Malkapur gramin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1,70,35,423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73.58%</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46</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Dharangaon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Mr. Anant Dinkar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1,34,63,829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10-05-2022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10.12%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47</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Zodga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Mr.Rahul Mitkari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1,05,23,799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9.09%</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48</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Belad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Mr. Anant Dinkar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1,34,57,154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Mehakar</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Mehakar</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49</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Pachala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and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41,42,454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70.39%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50</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Sonargavhan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And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61,00,677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18-08-2022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33.70%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14678740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3381640117"/>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a:txBody>
                    <a:bodyPr/>
                    <a:lstStyle/>
                    <a:p>
                      <a:pPr algn="ctr" fontAlgn="ctr"/>
                      <a:r>
                        <a:rPr lang="en-IN" sz="1400" b="0" i="0" u="none" strike="noStrike">
                          <a:solidFill>
                            <a:srgbClr val="000000"/>
                          </a:solidFill>
                          <a:effectLst/>
                          <a:latin typeface="Calibri"/>
                        </a:rPr>
                        <a:t>51</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Andharud</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and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1,10,68,824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a:solidFill>
                            <a:srgbClr val="000000"/>
                          </a:solidFill>
                          <a:effectLst/>
                          <a:latin typeface="Calibri"/>
                        </a:rPr>
                        <a:t>52</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Ghatbori KH</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and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4,21,17,472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30-05-2022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19.21%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a:solidFill>
                            <a:srgbClr val="000000"/>
                          </a:solidFill>
                          <a:effectLst/>
                          <a:latin typeface="Calibri"/>
                        </a:rPr>
                        <a:t>53</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Bramapuri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and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1,00,02,245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16.41%</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a:solidFill>
                            <a:srgbClr val="000000"/>
                          </a:solidFill>
                          <a:effectLst/>
                          <a:latin typeface="Calibri"/>
                        </a:rPr>
                        <a:t>54</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Sharshiv</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and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97,85,600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11.54%</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a:solidFill>
                            <a:srgbClr val="000000"/>
                          </a:solidFill>
                          <a:effectLst/>
                          <a:latin typeface="Calibri"/>
                        </a:rPr>
                        <a:t>55</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Sabra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and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60,17,608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18-08-2022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6.78%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a:solidFill>
                            <a:srgbClr val="000000"/>
                          </a:solidFill>
                          <a:effectLst/>
                          <a:latin typeface="Calibri"/>
                        </a:rPr>
                        <a:t>56</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Hiwara KH</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Dhananjay Rambahu Humbal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1,59,85,468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5.38%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57</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Jaitala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and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34,96,025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18-08-2022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4.31%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58</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Vishvi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Shri.Ramesh Ninanji Dhondage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1,24,54,911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3.39%</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59</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Savatra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and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1,16,91,980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3.38%</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Motala</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Motala</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Didola Bk.</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1,26,14,782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08-01-2022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95.44%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Nandura</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Nandura</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61</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Nimgaon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4,28,61,413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08-04-2022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10.36%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62</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Ajaysingh Bhagatsingh Jaywar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1,37,18,885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9.68%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24253915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2412261681"/>
              </p:ext>
            </p:extLst>
          </p:nvPr>
        </p:nvGraphicFramePr>
        <p:xfrm>
          <a:off x="497929" y="1706369"/>
          <a:ext cx="11196139" cy="997107"/>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32369">
                <a:tc>
                  <a:txBody>
                    <a:bodyPr/>
                    <a:lstStyle/>
                    <a:p>
                      <a:pPr algn="ctr" fontAlgn="ctr"/>
                      <a:r>
                        <a:rPr lang="en-IN" sz="1400" b="0" i="0" u="none" strike="noStrike">
                          <a:solidFill>
                            <a:srgbClr val="000000"/>
                          </a:solidFill>
                          <a:effectLst/>
                          <a:latin typeface="Calibri"/>
                        </a:rPr>
                        <a:t>63</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Tikodi-2 Village</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Anant Dinkar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1,58,43,351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32369">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Sindkhed</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Sindkhed</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32369">
                <a:tc>
                  <a:txBody>
                    <a:bodyPr/>
                    <a:lstStyle/>
                    <a:p>
                      <a:pPr algn="ctr" fontAlgn="ctr"/>
                      <a:r>
                        <a:rPr lang="en-IN" sz="1400" b="0" i="0" u="none" strike="noStrike">
                          <a:solidFill>
                            <a:srgbClr val="000000"/>
                          </a:solidFill>
                          <a:effectLst/>
                          <a:latin typeface="Calibri"/>
                        </a:rPr>
                        <a:t>64</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Linga Pangrikate</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Shri.Mansingh Mahadu Kavhale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70,16,915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34.14%</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672868426"/>
                  </a:ext>
                </a:extLst>
              </a:tr>
            </a:tbl>
          </a:graphicData>
        </a:graphic>
      </p:graphicFrame>
    </p:spTree>
    <p:extLst>
      <p:ext uri="{BB962C8B-B14F-4D97-AF65-F5344CB8AC3E}">
        <p14:creationId xmlns:p14="http://schemas.microsoft.com/office/powerpoint/2010/main" val="9834264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Completed</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extLst>
              <p:ext uri="{D42A27DB-BD31-4B8C-83A1-F6EECF244321}">
                <p14:modId xmlns:p14="http://schemas.microsoft.com/office/powerpoint/2010/main" val="4026789281"/>
              </p:ext>
            </p:extLst>
          </p:nvPr>
        </p:nvGraphicFramePr>
        <p:xfrm>
          <a:off x="497928" y="1113183"/>
          <a:ext cx="11196140" cy="593185"/>
        </p:xfrm>
        <a:graphic>
          <a:graphicData uri="http://schemas.openxmlformats.org/drawingml/2006/table">
            <a:tbl>
              <a:tblPr/>
              <a:tblGrid>
                <a:gridCol w="616256">
                  <a:extLst>
                    <a:ext uri="{9D8B030D-6E8A-4147-A177-3AD203B41FA5}">
                      <a16:colId xmlns:a16="http://schemas.microsoft.com/office/drawing/2014/main" val="20000"/>
                    </a:ext>
                  </a:extLst>
                </a:gridCol>
                <a:gridCol w="1843045">
                  <a:extLst>
                    <a:ext uri="{9D8B030D-6E8A-4147-A177-3AD203B41FA5}">
                      <a16:colId xmlns:a16="http://schemas.microsoft.com/office/drawing/2014/main" val="20001"/>
                    </a:ext>
                  </a:extLst>
                </a:gridCol>
                <a:gridCol w="3911148">
                  <a:extLst>
                    <a:ext uri="{9D8B030D-6E8A-4147-A177-3AD203B41FA5}">
                      <a16:colId xmlns:a16="http://schemas.microsoft.com/office/drawing/2014/main" val="20002"/>
                    </a:ext>
                  </a:extLst>
                </a:gridCol>
                <a:gridCol w="1731801">
                  <a:extLst>
                    <a:ext uri="{9D8B030D-6E8A-4147-A177-3AD203B41FA5}">
                      <a16:colId xmlns:a16="http://schemas.microsoft.com/office/drawing/2014/main" val="20003"/>
                    </a:ext>
                  </a:extLst>
                </a:gridCol>
                <a:gridCol w="1459381">
                  <a:extLst>
                    <a:ext uri="{9D8B030D-6E8A-4147-A177-3AD203B41FA5}">
                      <a16:colId xmlns:a16="http://schemas.microsoft.com/office/drawing/2014/main" val="20004"/>
                    </a:ext>
                  </a:extLst>
                </a:gridCol>
                <a:gridCol w="1634509">
                  <a:extLst>
                    <a:ext uri="{9D8B030D-6E8A-4147-A177-3AD203B41FA5}">
                      <a16:colId xmlns:a16="http://schemas.microsoft.com/office/drawing/2014/main" val="20005"/>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1856777169"/>
              </p:ext>
            </p:extLst>
          </p:nvPr>
        </p:nvGraphicFramePr>
        <p:xfrm>
          <a:off x="497928" y="1706369"/>
          <a:ext cx="11196140" cy="1329476"/>
        </p:xfrm>
        <a:graphic>
          <a:graphicData uri="http://schemas.openxmlformats.org/drawingml/2006/table">
            <a:tbl>
              <a:tblPr/>
              <a:tblGrid>
                <a:gridCol w="616256">
                  <a:extLst>
                    <a:ext uri="{9D8B030D-6E8A-4147-A177-3AD203B41FA5}">
                      <a16:colId xmlns:a16="http://schemas.microsoft.com/office/drawing/2014/main" val="232975009"/>
                    </a:ext>
                  </a:extLst>
                </a:gridCol>
                <a:gridCol w="1843045">
                  <a:extLst>
                    <a:ext uri="{9D8B030D-6E8A-4147-A177-3AD203B41FA5}">
                      <a16:colId xmlns:a16="http://schemas.microsoft.com/office/drawing/2014/main" val="785303415"/>
                    </a:ext>
                  </a:extLst>
                </a:gridCol>
                <a:gridCol w="3911148">
                  <a:extLst>
                    <a:ext uri="{9D8B030D-6E8A-4147-A177-3AD203B41FA5}">
                      <a16:colId xmlns:a16="http://schemas.microsoft.com/office/drawing/2014/main" val="2413870011"/>
                    </a:ext>
                  </a:extLst>
                </a:gridCol>
                <a:gridCol w="1731801">
                  <a:extLst>
                    <a:ext uri="{9D8B030D-6E8A-4147-A177-3AD203B41FA5}">
                      <a16:colId xmlns:a16="http://schemas.microsoft.com/office/drawing/2014/main" val="1904706511"/>
                    </a:ext>
                  </a:extLst>
                </a:gridCol>
                <a:gridCol w="1459381">
                  <a:extLst>
                    <a:ext uri="{9D8B030D-6E8A-4147-A177-3AD203B41FA5}">
                      <a16:colId xmlns:a16="http://schemas.microsoft.com/office/drawing/2014/main" val="1261089464"/>
                    </a:ext>
                  </a:extLst>
                </a:gridCol>
                <a:gridCol w="1634509">
                  <a:extLst>
                    <a:ext uri="{9D8B030D-6E8A-4147-A177-3AD203B41FA5}">
                      <a16:colId xmlns:a16="http://schemas.microsoft.com/office/drawing/2014/main" val="3569328776"/>
                    </a:ext>
                  </a:extLst>
                </a:gridCol>
              </a:tblGrid>
              <a:tr h="332369">
                <a:tc gridSpan="6">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Buldhana</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Buldhana</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extLst>
                  <a:ext uri="{0D108BD9-81ED-4DB2-BD59-A6C34878D82A}">
                    <a16:rowId xmlns:a16="http://schemas.microsoft.com/office/drawing/2014/main" val="3672374295"/>
                  </a:ext>
                </a:extLst>
              </a:tr>
              <a:tr h="332369">
                <a:tc>
                  <a:txBody>
                    <a:bodyPr/>
                    <a:lstStyle/>
                    <a:p>
                      <a:pPr algn="ctr" fontAlgn="ctr"/>
                      <a:r>
                        <a:rPr lang="en-IN" sz="1400" b="0" i="0" u="none" strike="noStrike">
                          <a:solidFill>
                            <a:srgbClr val="000000"/>
                          </a:solidFill>
                          <a:effectLst/>
                          <a:latin typeface="Calibri"/>
                        </a:rPr>
                        <a:t>1</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Palaskhed</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37,43,919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15-02-2022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extLst>
                  <a:ext uri="{0D108BD9-81ED-4DB2-BD59-A6C34878D82A}">
                    <a16:rowId xmlns:a16="http://schemas.microsoft.com/office/drawing/2014/main" val="2732302081"/>
                  </a:ext>
                </a:extLst>
              </a:tr>
              <a:tr h="332369">
                <a:tc gridSpan="6">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Chikhali</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Chikhali</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extLst>
                  <a:ext uri="{0D108BD9-81ED-4DB2-BD59-A6C34878D82A}">
                    <a16:rowId xmlns:a16="http://schemas.microsoft.com/office/drawing/2014/main" val="672868426"/>
                  </a:ext>
                </a:extLst>
              </a:tr>
              <a:tr h="332369">
                <a:tc>
                  <a:txBody>
                    <a:bodyPr/>
                    <a:lstStyle/>
                    <a:p>
                      <a:pPr algn="ctr" fontAlgn="ctr"/>
                      <a:r>
                        <a:rPr lang="en-IN" sz="1400" b="0" i="0" u="none" strike="noStrike">
                          <a:solidFill>
                            <a:srgbClr val="000000"/>
                          </a:solidFill>
                          <a:effectLst/>
                          <a:latin typeface="Calibri"/>
                        </a:rPr>
                        <a:t>2</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Ranantri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Sarpanch / Sachiv Ranantri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6,22,313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3 Months</a:t>
                      </a:r>
                    </a:p>
                  </a:txBody>
                  <a:tcPr marL="9525" marR="9525" marT="9525" marB="0" anchor="ctr"/>
                </a:tc>
                <a:extLst>
                  <a:ext uri="{0D108BD9-81ED-4DB2-BD59-A6C34878D82A}">
                    <a16:rowId xmlns:a16="http://schemas.microsoft.com/office/drawing/2014/main" val="958823137"/>
                  </a:ext>
                </a:extLst>
              </a:tr>
            </a:tbl>
          </a:graphicData>
        </a:graphic>
      </p:graphicFrame>
    </p:spTree>
    <p:extLst>
      <p:ext uri="{BB962C8B-B14F-4D97-AF65-F5344CB8AC3E}">
        <p14:creationId xmlns:p14="http://schemas.microsoft.com/office/powerpoint/2010/main" val="26690362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Completed</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extLst>
              <p:ext uri="{D42A27DB-BD31-4B8C-83A1-F6EECF244321}">
                <p14:modId xmlns:p14="http://schemas.microsoft.com/office/powerpoint/2010/main" val="277287442"/>
              </p:ext>
            </p:extLst>
          </p:nvPr>
        </p:nvGraphicFramePr>
        <p:xfrm>
          <a:off x="497928" y="1113183"/>
          <a:ext cx="11196140" cy="593185"/>
        </p:xfrm>
        <a:graphic>
          <a:graphicData uri="http://schemas.openxmlformats.org/drawingml/2006/table">
            <a:tbl>
              <a:tblPr/>
              <a:tblGrid>
                <a:gridCol w="616256">
                  <a:extLst>
                    <a:ext uri="{9D8B030D-6E8A-4147-A177-3AD203B41FA5}">
                      <a16:colId xmlns:a16="http://schemas.microsoft.com/office/drawing/2014/main" val="20000"/>
                    </a:ext>
                  </a:extLst>
                </a:gridCol>
                <a:gridCol w="1843045">
                  <a:extLst>
                    <a:ext uri="{9D8B030D-6E8A-4147-A177-3AD203B41FA5}">
                      <a16:colId xmlns:a16="http://schemas.microsoft.com/office/drawing/2014/main" val="20001"/>
                    </a:ext>
                  </a:extLst>
                </a:gridCol>
                <a:gridCol w="3911148">
                  <a:extLst>
                    <a:ext uri="{9D8B030D-6E8A-4147-A177-3AD203B41FA5}">
                      <a16:colId xmlns:a16="http://schemas.microsoft.com/office/drawing/2014/main" val="20002"/>
                    </a:ext>
                  </a:extLst>
                </a:gridCol>
                <a:gridCol w="1731801">
                  <a:extLst>
                    <a:ext uri="{9D8B030D-6E8A-4147-A177-3AD203B41FA5}">
                      <a16:colId xmlns:a16="http://schemas.microsoft.com/office/drawing/2014/main" val="20003"/>
                    </a:ext>
                  </a:extLst>
                </a:gridCol>
                <a:gridCol w="1459381">
                  <a:extLst>
                    <a:ext uri="{9D8B030D-6E8A-4147-A177-3AD203B41FA5}">
                      <a16:colId xmlns:a16="http://schemas.microsoft.com/office/drawing/2014/main" val="20004"/>
                    </a:ext>
                  </a:extLst>
                </a:gridCol>
                <a:gridCol w="1634509">
                  <a:extLst>
                    <a:ext uri="{9D8B030D-6E8A-4147-A177-3AD203B41FA5}">
                      <a16:colId xmlns:a16="http://schemas.microsoft.com/office/drawing/2014/main" val="20005"/>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1352154275"/>
              </p:ext>
            </p:extLst>
          </p:nvPr>
        </p:nvGraphicFramePr>
        <p:xfrm>
          <a:off x="497928" y="1706369"/>
          <a:ext cx="11196140" cy="664738"/>
        </p:xfrm>
        <a:graphic>
          <a:graphicData uri="http://schemas.openxmlformats.org/drawingml/2006/table">
            <a:tbl>
              <a:tblPr/>
              <a:tblGrid>
                <a:gridCol w="616256">
                  <a:extLst>
                    <a:ext uri="{9D8B030D-6E8A-4147-A177-3AD203B41FA5}">
                      <a16:colId xmlns:a16="http://schemas.microsoft.com/office/drawing/2014/main" val="232975009"/>
                    </a:ext>
                  </a:extLst>
                </a:gridCol>
                <a:gridCol w="1843045">
                  <a:extLst>
                    <a:ext uri="{9D8B030D-6E8A-4147-A177-3AD203B41FA5}">
                      <a16:colId xmlns:a16="http://schemas.microsoft.com/office/drawing/2014/main" val="785303415"/>
                    </a:ext>
                  </a:extLst>
                </a:gridCol>
                <a:gridCol w="3911148">
                  <a:extLst>
                    <a:ext uri="{9D8B030D-6E8A-4147-A177-3AD203B41FA5}">
                      <a16:colId xmlns:a16="http://schemas.microsoft.com/office/drawing/2014/main" val="2413870011"/>
                    </a:ext>
                  </a:extLst>
                </a:gridCol>
                <a:gridCol w="1731801">
                  <a:extLst>
                    <a:ext uri="{9D8B030D-6E8A-4147-A177-3AD203B41FA5}">
                      <a16:colId xmlns:a16="http://schemas.microsoft.com/office/drawing/2014/main" val="1904706511"/>
                    </a:ext>
                  </a:extLst>
                </a:gridCol>
                <a:gridCol w="1459381">
                  <a:extLst>
                    <a:ext uri="{9D8B030D-6E8A-4147-A177-3AD203B41FA5}">
                      <a16:colId xmlns:a16="http://schemas.microsoft.com/office/drawing/2014/main" val="1261089464"/>
                    </a:ext>
                  </a:extLst>
                </a:gridCol>
                <a:gridCol w="1634509">
                  <a:extLst>
                    <a:ext uri="{9D8B030D-6E8A-4147-A177-3AD203B41FA5}">
                      <a16:colId xmlns:a16="http://schemas.microsoft.com/office/drawing/2014/main" val="3569328776"/>
                    </a:ext>
                  </a:extLst>
                </a:gridCol>
              </a:tblGrid>
              <a:tr h="332369">
                <a:tc gridSpan="6">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Motala</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Motala</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extLst>
                  <a:ext uri="{0D108BD9-81ED-4DB2-BD59-A6C34878D82A}">
                    <a16:rowId xmlns:a16="http://schemas.microsoft.com/office/drawing/2014/main" val="3672374295"/>
                  </a:ext>
                </a:extLst>
              </a:tr>
              <a:tr h="332369">
                <a:tc>
                  <a:txBody>
                    <a:bodyPr/>
                    <a:lstStyle/>
                    <a:p>
                      <a:pPr algn="ctr" fontAlgn="ctr"/>
                      <a:r>
                        <a:rPr lang="en-IN" sz="1400" b="0" i="0" u="none" strike="noStrike">
                          <a:solidFill>
                            <a:srgbClr val="000000"/>
                          </a:solidFill>
                          <a:effectLst/>
                          <a:latin typeface="Calibri"/>
                        </a:rPr>
                        <a:t>1</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Dahigaon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A.D.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35,72,034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08-01-2022</a:t>
                      </a: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extLst>
                  <a:ext uri="{0D108BD9-81ED-4DB2-BD59-A6C34878D82A}">
                    <a16:rowId xmlns:a16="http://schemas.microsoft.com/office/drawing/2014/main" val="2732302081"/>
                  </a:ext>
                </a:extLst>
              </a:tr>
            </a:tbl>
          </a:graphicData>
        </a:graphic>
      </p:graphicFrame>
    </p:spTree>
    <p:extLst>
      <p:ext uri="{BB962C8B-B14F-4D97-AF65-F5344CB8AC3E}">
        <p14:creationId xmlns:p14="http://schemas.microsoft.com/office/powerpoint/2010/main" val="6304038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idx="4294967295"/>
          </p:nvPr>
        </p:nvSpPr>
        <p:spPr>
          <a:xfrm>
            <a:off x="203200" y="101600"/>
            <a:ext cx="11776710" cy="696686"/>
          </a:xfrm>
          <a:solidFill>
            <a:schemeClr val="accent4">
              <a:lumMod val="20000"/>
              <a:lumOff val="80000"/>
            </a:schemeClr>
          </a:solidFill>
        </p:spPr>
        <p:txBody>
          <a:bodyPr>
            <a:normAutofit/>
          </a:bodyPr>
          <a:lstStyle/>
          <a:p>
            <a:pPr algn="ctr"/>
            <a:r>
              <a:rPr lang="en-US" b="1" dirty="0">
                <a:latin typeface="+mn-lt"/>
              </a:rPr>
              <a:t>District Overview</a:t>
            </a:r>
          </a:p>
        </p:txBody>
      </p:sp>
      <p:graphicFrame>
        <p:nvGraphicFramePr>
          <p:cNvPr id="4" name="Table 3"/>
          <p:cNvGraphicFramePr>
            <a:graphicFrameLocks noGrp="1"/>
          </p:cNvGraphicFramePr>
          <p:nvPr>
            <p:extLst>
              <p:ext uri="{D42A27DB-BD31-4B8C-83A1-F6EECF244321}">
                <p14:modId xmlns:p14="http://schemas.microsoft.com/office/powerpoint/2010/main" val="1058140290"/>
              </p:ext>
            </p:extLst>
          </p:nvPr>
        </p:nvGraphicFramePr>
        <p:xfrm>
          <a:off x="404814" y="966779"/>
          <a:ext cx="11395300" cy="5789626"/>
        </p:xfrm>
        <a:graphic>
          <a:graphicData uri="http://schemas.openxmlformats.org/drawingml/2006/table">
            <a:tbl>
              <a:tblPr>
                <a:tableStyleId>{5C22544A-7EE6-4342-B048-85BDC9FD1C3A}</a:tableStyleId>
              </a:tblPr>
              <a:tblGrid>
                <a:gridCol w="1139530">
                  <a:extLst>
                    <a:ext uri="{9D8B030D-6E8A-4147-A177-3AD203B41FA5}">
                      <a16:colId xmlns:a16="http://schemas.microsoft.com/office/drawing/2014/main" val="20000"/>
                    </a:ext>
                  </a:extLst>
                </a:gridCol>
                <a:gridCol w="1139530">
                  <a:extLst>
                    <a:ext uri="{9D8B030D-6E8A-4147-A177-3AD203B41FA5}">
                      <a16:colId xmlns:a16="http://schemas.microsoft.com/office/drawing/2014/main" val="20001"/>
                    </a:ext>
                  </a:extLst>
                </a:gridCol>
                <a:gridCol w="1139530">
                  <a:extLst>
                    <a:ext uri="{9D8B030D-6E8A-4147-A177-3AD203B41FA5}">
                      <a16:colId xmlns:a16="http://schemas.microsoft.com/office/drawing/2014/main" val="20002"/>
                    </a:ext>
                  </a:extLst>
                </a:gridCol>
                <a:gridCol w="1139530">
                  <a:extLst>
                    <a:ext uri="{9D8B030D-6E8A-4147-A177-3AD203B41FA5}">
                      <a16:colId xmlns:a16="http://schemas.microsoft.com/office/drawing/2014/main" val="20003"/>
                    </a:ext>
                  </a:extLst>
                </a:gridCol>
                <a:gridCol w="1139530">
                  <a:extLst>
                    <a:ext uri="{9D8B030D-6E8A-4147-A177-3AD203B41FA5}">
                      <a16:colId xmlns:a16="http://schemas.microsoft.com/office/drawing/2014/main" val="20004"/>
                    </a:ext>
                  </a:extLst>
                </a:gridCol>
                <a:gridCol w="1139530">
                  <a:extLst>
                    <a:ext uri="{9D8B030D-6E8A-4147-A177-3AD203B41FA5}">
                      <a16:colId xmlns:a16="http://schemas.microsoft.com/office/drawing/2014/main" val="20005"/>
                    </a:ext>
                  </a:extLst>
                </a:gridCol>
                <a:gridCol w="1139530">
                  <a:extLst>
                    <a:ext uri="{9D8B030D-6E8A-4147-A177-3AD203B41FA5}">
                      <a16:colId xmlns:a16="http://schemas.microsoft.com/office/drawing/2014/main" val="20006"/>
                    </a:ext>
                  </a:extLst>
                </a:gridCol>
                <a:gridCol w="1139530">
                  <a:extLst>
                    <a:ext uri="{9D8B030D-6E8A-4147-A177-3AD203B41FA5}">
                      <a16:colId xmlns:a16="http://schemas.microsoft.com/office/drawing/2014/main" val="20007"/>
                    </a:ext>
                  </a:extLst>
                </a:gridCol>
                <a:gridCol w="1139530">
                  <a:extLst>
                    <a:ext uri="{9D8B030D-6E8A-4147-A177-3AD203B41FA5}">
                      <a16:colId xmlns:a16="http://schemas.microsoft.com/office/drawing/2014/main" val="20008"/>
                    </a:ext>
                  </a:extLst>
                </a:gridCol>
                <a:gridCol w="1139530">
                  <a:extLst>
                    <a:ext uri="{9D8B030D-6E8A-4147-A177-3AD203B41FA5}">
                      <a16:colId xmlns:a16="http://schemas.microsoft.com/office/drawing/2014/main" val="20009"/>
                    </a:ext>
                  </a:extLst>
                </a:gridCol>
              </a:tblGrid>
              <a:tr h="541836">
                <a:tc rowSpan="2">
                  <a:txBody>
                    <a:bodyPr/>
                    <a:lstStyle/>
                    <a:p>
                      <a:pPr marL="0" algn="ctr" defTabSz="914400" rtl="0" eaLnBrk="1" fontAlgn="ctr" latinLnBrk="0" hangingPunct="1"/>
                      <a:r>
                        <a:rPr lang="en-US" sz="1600" b="1" kern="1200" dirty="0">
                          <a:solidFill>
                            <a:schemeClr val="tx1"/>
                          </a:solidFill>
                          <a:effectLst/>
                          <a:latin typeface="+mn-lt"/>
                          <a:ea typeface="+mn-ea"/>
                          <a:cs typeface="+mn-cs"/>
                        </a:rPr>
                        <a:t>Taluka</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algn="ctr" defTabSz="914400" rtl="0" eaLnBrk="1" fontAlgn="ctr" latinLnBrk="0" hangingPunct="1"/>
                      <a:r>
                        <a:rPr lang="en-US" sz="1600" b="1" kern="1200" dirty="0">
                          <a:solidFill>
                            <a:schemeClr val="tx1"/>
                          </a:solidFill>
                          <a:effectLst/>
                          <a:latin typeface="+mn-lt"/>
                          <a:ea typeface="+mn-ea"/>
                          <a:cs typeface="+mn-cs"/>
                        </a:rPr>
                        <a:t>Category</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No. of Schemes</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Order Issued</a:t>
                      </a: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In Progress</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Not Started</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extLst>
                  <a:ext uri="{0D108BD9-81ED-4DB2-BD59-A6C34878D82A}">
                    <a16:rowId xmlns:a16="http://schemas.microsoft.com/office/drawing/2014/main" val="10000"/>
                  </a:ext>
                </a:extLst>
              </a:tr>
              <a:tr h="351752">
                <a:tc vMerge="1">
                  <a:txBody>
                    <a:bodyPr/>
                    <a:lstStyle/>
                    <a:p>
                      <a:endParaRPr lang="en-IN"/>
                    </a:p>
                  </a:txBody>
                  <a:tcPr/>
                </a:tc>
                <a:tc vMerge="1">
                  <a:txBody>
                    <a:bodyPr/>
                    <a:lstStyle/>
                    <a:p>
                      <a:endParaRPr lang="en-IN"/>
                    </a:p>
                  </a:txBody>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349717">
                <a:tc rowSpan="2">
                  <a:txBody>
                    <a:bodyPr/>
                    <a:lstStyle/>
                    <a:p>
                      <a:pPr algn="ctr" fontAlgn="ctr"/>
                      <a:r>
                        <a:rPr lang="en-IN" sz="1400" b="1" i="0" u="none" strike="noStrike" dirty="0" err="1">
                          <a:solidFill>
                            <a:srgbClr val="000000"/>
                          </a:solidFill>
                          <a:effectLst/>
                          <a:latin typeface="Calibri" panose="020F0502020204030204" pitchFamily="34" charset="0"/>
                        </a:rPr>
                        <a:t>Buldhana</a:t>
                      </a:r>
                      <a:endParaRPr lang="en-IN" sz="14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49717">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349717">
                <a:tc rowSpan="2">
                  <a:txBody>
                    <a:bodyPr/>
                    <a:lstStyle/>
                    <a:p>
                      <a:pPr algn="ctr" fontAlgn="ctr"/>
                      <a:r>
                        <a:rPr lang="en-IN" sz="1400" b="1" i="0" u="none" strike="noStrike">
                          <a:solidFill>
                            <a:srgbClr val="000000"/>
                          </a:solidFill>
                          <a:effectLst/>
                          <a:latin typeface="Calibri" panose="020F0502020204030204" pitchFamily="34" charset="0"/>
                        </a:rPr>
                        <a:t>Chikhali</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2182999"/>
                  </a:ext>
                </a:extLst>
              </a:tr>
              <a:tr h="349717">
                <a:tc v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42165384"/>
                  </a:ext>
                </a:extLst>
              </a:tr>
              <a:tr h="349717">
                <a:tc rowSpan="2">
                  <a:txBody>
                    <a:bodyPr/>
                    <a:lstStyle/>
                    <a:p>
                      <a:pPr algn="ctr" fontAlgn="ctr"/>
                      <a:r>
                        <a:rPr lang="en-IN" sz="1400" b="1" i="0" u="none" strike="noStrike">
                          <a:solidFill>
                            <a:srgbClr val="000000"/>
                          </a:solidFill>
                          <a:effectLst/>
                          <a:latin typeface="Calibri" panose="020F0502020204030204" pitchFamily="34" charset="0"/>
                        </a:rPr>
                        <a:t>Deulgaon Raja</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349717">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349717">
                <a:tc rowSpan="2">
                  <a:txBody>
                    <a:bodyPr/>
                    <a:lstStyle/>
                    <a:p>
                      <a:pPr algn="ctr" fontAlgn="ctr"/>
                      <a:r>
                        <a:rPr lang="en-IN" sz="1400" b="1" i="0" u="none" strike="noStrike">
                          <a:solidFill>
                            <a:srgbClr val="000000"/>
                          </a:solidFill>
                          <a:effectLst/>
                          <a:latin typeface="Calibri" panose="020F0502020204030204" pitchFamily="34" charset="0"/>
                        </a:rPr>
                        <a:t>Khamgaon</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349717">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349717">
                <a:tc rowSpan="2">
                  <a:txBody>
                    <a:bodyPr/>
                    <a:lstStyle/>
                    <a:p>
                      <a:pPr algn="ctr" fontAlgn="ctr"/>
                      <a:r>
                        <a:rPr lang="en-IN" sz="1400" b="1" i="0" u="none" strike="noStrike">
                          <a:solidFill>
                            <a:srgbClr val="000000"/>
                          </a:solidFill>
                          <a:effectLst/>
                          <a:latin typeface="Calibri" panose="020F0502020204030204" pitchFamily="34" charset="0"/>
                        </a:rPr>
                        <a:t>Lonar</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r h="349717">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9"/>
                  </a:ext>
                </a:extLst>
              </a:tr>
              <a:tr h="349717">
                <a:tc rowSpan="2">
                  <a:txBody>
                    <a:bodyPr/>
                    <a:lstStyle/>
                    <a:p>
                      <a:pPr algn="ctr" fontAlgn="ctr"/>
                      <a:r>
                        <a:rPr lang="en-IN" sz="1400" b="1" i="0" u="none" strike="noStrike">
                          <a:solidFill>
                            <a:srgbClr val="000000"/>
                          </a:solidFill>
                          <a:effectLst/>
                          <a:latin typeface="Calibri" panose="020F0502020204030204" pitchFamily="34" charset="0"/>
                        </a:rPr>
                        <a:t>Malkapur</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0"/>
                  </a:ext>
                </a:extLst>
              </a:tr>
              <a:tr h="349717">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1"/>
                  </a:ext>
                </a:extLst>
              </a:tr>
              <a:tr h="349717">
                <a:tc rowSpan="2">
                  <a:txBody>
                    <a:bodyPr/>
                    <a:lstStyle/>
                    <a:p>
                      <a:pPr algn="ctr" fontAlgn="ctr"/>
                      <a:r>
                        <a:rPr lang="en-IN" sz="1400" b="1" i="0" u="none" strike="noStrike">
                          <a:solidFill>
                            <a:srgbClr val="000000"/>
                          </a:solidFill>
                          <a:effectLst/>
                          <a:latin typeface="Calibri" panose="020F0502020204030204" pitchFamily="34" charset="0"/>
                        </a:rPr>
                        <a:t>Mehakar</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04525784"/>
                  </a:ext>
                </a:extLst>
              </a:tr>
              <a:tr h="349717">
                <a:tc v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000000"/>
                          </a:solidFill>
                          <a:effectLst/>
                          <a:latin typeface="Calibri" panose="020F0502020204030204" pitchFamily="34" charset="0"/>
                        </a:rPr>
                        <a:t>25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51285205"/>
                  </a:ext>
                </a:extLst>
              </a:tr>
            </a:tbl>
          </a:graphicData>
        </a:graphic>
      </p:graphicFrame>
    </p:spTree>
    <p:extLst>
      <p:ext uri="{BB962C8B-B14F-4D97-AF65-F5344CB8AC3E}">
        <p14:creationId xmlns:p14="http://schemas.microsoft.com/office/powerpoint/2010/main" val="42152781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42;p16"/>
          <p:cNvSpPr txBox="1">
            <a:spLocks/>
          </p:cNvSpPr>
          <p:nvPr/>
        </p:nvSpPr>
        <p:spPr>
          <a:xfrm>
            <a:off x="2740025" y="2985635"/>
            <a:ext cx="6711950" cy="886731"/>
          </a:xfrm>
          <a:prstGeom prst="rect">
            <a:avLst/>
          </a:prstGeom>
          <a:noFill/>
          <a:ln>
            <a:noFill/>
          </a:ln>
        </p:spPr>
        <p:txBody>
          <a:bodyPr spcFirstLastPara="1" lIns="121900" tIns="121900" rIns="121900" bIns="121900" anchor="b"/>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pPr algn="ctr" eaLnBrk="1" fontAlgn="auto" hangingPunct="1">
              <a:defRPr/>
            </a:pPr>
            <a:r>
              <a:rPr lang="en-US" sz="3600" u="sng" dirty="0">
                <a:solidFill>
                  <a:schemeClr val="accent6">
                    <a:lumMod val="50000"/>
                  </a:schemeClr>
                </a:solidFill>
              </a:rPr>
              <a:t>Dashboard</a:t>
            </a:r>
          </a:p>
        </p:txBody>
      </p:sp>
    </p:spTree>
    <p:extLst>
      <p:ext uri="{BB962C8B-B14F-4D97-AF65-F5344CB8AC3E}">
        <p14:creationId xmlns:p14="http://schemas.microsoft.com/office/powerpoint/2010/main" val="28914157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2481943" cy="461665"/>
          </a:xfrm>
          <a:prstGeom prst="rect">
            <a:avLst/>
          </a:prstGeom>
          <a:noFill/>
        </p:spPr>
        <p:txBody>
          <a:bodyPr wrap="square" rtlCol="0">
            <a:spAutoFit/>
          </a:bodyPr>
          <a:lstStyle/>
          <a:p>
            <a:r>
              <a:rPr lang="en-US" sz="2400" b="1" dirty="0"/>
              <a:t>Dashboard</a:t>
            </a:r>
            <a:endParaRPr lang="en-IN" sz="2400" b="1" dirty="0"/>
          </a:p>
        </p:txBody>
      </p:sp>
      <p:sp>
        <p:nvSpPr>
          <p:cNvPr id="3" name="TextBox 2"/>
          <p:cNvSpPr txBox="1"/>
          <p:nvPr/>
        </p:nvSpPr>
        <p:spPr>
          <a:xfrm>
            <a:off x="0" y="444359"/>
            <a:ext cx="2235200" cy="369332"/>
          </a:xfrm>
          <a:prstGeom prst="rect">
            <a:avLst/>
          </a:prstGeom>
          <a:noFill/>
        </p:spPr>
        <p:txBody>
          <a:bodyPr wrap="square" rtlCol="0">
            <a:spAutoFit/>
          </a:bodyPr>
          <a:lstStyle/>
          <a:p>
            <a:r>
              <a:rPr lang="en-US" u="sng" dirty="0"/>
              <a:t>Work Status</a:t>
            </a:r>
            <a:endParaRPr lang="en-IN" u="sng" dirty="0"/>
          </a:p>
        </p:txBody>
      </p:sp>
    </p:spTree>
    <p:extLst>
      <p:ext uri="{BB962C8B-B14F-4D97-AF65-F5344CB8AC3E}">
        <p14:creationId xmlns:p14="http://schemas.microsoft.com/office/powerpoint/2010/main" val="22608876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148792-AE76-4D75-A64B-DB24860FAEDB}"/>
              </a:ext>
            </a:extLst>
          </p:cNvPr>
          <p:cNvSpPr txBox="1"/>
          <p:nvPr/>
        </p:nvSpPr>
        <p:spPr>
          <a:xfrm>
            <a:off x="41945" y="41945"/>
            <a:ext cx="7910818" cy="461665"/>
          </a:xfrm>
          <a:prstGeom prst="rect">
            <a:avLst/>
          </a:prstGeom>
          <a:noFill/>
        </p:spPr>
        <p:txBody>
          <a:bodyPr wrap="square" rtlCol="0">
            <a:spAutoFit/>
          </a:bodyPr>
          <a:lstStyle/>
          <a:p>
            <a:r>
              <a:rPr lang="en-US" sz="2400" b="1" dirty="0"/>
              <a:t>Dashboard</a:t>
            </a:r>
            <a:endParaRPr lang="en-IN" sz="2400" b="1" dirty="0"/>
          </a:p>
        </p:txBody>
      </p:sp>
      <p:sp>
        <p:nvSpPr>
          <p:cNvPr id="7" name="TextBox 6">
            <a:extLst>
              <a:ext uri="{FF2B5EF4-FFF2-40B4-BE49-F238E27FC236}">
                <a16:creationId xmlns:a16="http://schemas.microsoft.com/office/drawing/2014/main" id="{358EB59A-1A22-4C49-8CA1-DCAA3BF408F1}"/>
              </a:ext>
            </a:extLst>
          </p:cNvPr>
          <p:cNvSpPr txBox="1"/>
          <p:nvPr/>
        </p:nvSpPr>
        <p:spPr>
          <a:xfrm>
            <a:off x="75501" y="478011"/>
            <a:ext cx="3162649" cy="338554"/>
          </a:xfrm>
          <a:prstGeom prst="rect">
            <a:avLst/>
          </a:prstGeom>
          <a:noFill/>
        </p:spPr>
        <p:txBody>
          <a:bodyPr wrap="square" rtlCol="0">
            <a:spAutoFit/>
          </a:bodyPr>
          <a:lstStyle/>
          <a:p>
            <a:r>
              <a:rPr lang="en-US" sz="1600" dirty="0"/>
              <a:t>Progress Milestone</a:t>
            </a:r>
            <a:endParaRPr lang="en-IN" sz="1600" dirty="0"/>
          </a:p>
        </p:txBody>
      </p:sp>
      <p:pic>
        <p:nvPicPr>
          <p:cNvPr id="11" name="Picture 10">
            <a:extLst>
              <a:ext uri="{FF2B5EF4-FFF2-40B4-BE49-F238E27FC236}">
                <a16:creationId xmlns:a16="http://schemas.microsoft.com/office/drawing/2014/main" id="{EC875F48-E3AB-41C0-8B2B-FE05DBF11590}"/>
              </a:ext>
            </a:extLst>
          </p:cNvPr>
          <p:cNvPicPr>
            <a:picLocks noChangeAspect="1"/>
          </p:cNvPicPr>
          <p:nvPr/>
        </p:nvPicPr>
        <p:blipFill>
          <a:blip r:embed="rId2"/>
          <a:stretch>
            <a:fillRect/>
          </a:stretch>
        </p:blipFill>
        <p:spPr>
          <a:xfrm>
            <a:off x="1200500" y="3685890"/>
            <a:ext cx="1675701" cy="626152"/>
          </a:xfrm>
          <a:prstGeom prst="rect">
            <a:avLst/>
          </a:prstGeom>
        </p:spPr>
      </p:pic>
      <p:sp>
        <p:nvSpPr>
          <p:cNvPr id="16" name="Rectangle 15">
            <a:extLst>
              <a:ext uri="{FF2B5EF4-FFF2-40B4-BE49-F238E27FC236}">
                <a16:creationId xmlns:a16="http://schemas.microsoft.com/office/drawing/2014/main" id="{D3E49154-990A-4565-B45F-AA091F726964}"/>
              </a:ext>
            </a:extLst>
          </p:cNvPr>
          <p:cNvSpPr/>
          <p:nvPr/>
        </p:nvSpPr>
        <p:spPr>
          <a:xfrm>
            <a:off x="1374067" y="3967600"/>
            <a:ext cx="1124125" cy="24294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Freeform: Shape 12">
            <a:extLst>
              <a:ext uri="{FF2B5EF4-FFF2-40B4-BE49-F238E27FC236}">
                <a16:creationId xmlns:a16="http://schemas.microsoft.com/office/drawing/2014/main" id="{AC687B4E-477F-4511-89C7-E27701CD6C62}"/>
              </a:ext>
            </a:extLst>
          </p:cNvPr>
          <p:cNvSpPr/>
          <p:nvPr/>
        </p:nvSpPr>
        <p:spPr>
          <a:xfrm>
            <a:off x="2161827" y="4170444"/>
            <a:ext cx="929716" cy="1127269"/>
          </a:xfrm>
          <a:custGeom>
            <a:avLst/>
            <a:gdLst>
              <a:gd name="connsiteX0" fmla="*/ 0 w 1647825"/>
              <a:gd name="connsiteY0" fmla="*/ 0 h 1057275"/>
              <a:gd name="connsiteX1" fmla="*/ 542925 w 1647825"/>
              <a:gd name="connsiteY1" fmla="*/ 752475 h 1057275"/>
              <a:gd name="connsiteX2" fmla="*/ 1647825 w 1647825"/>
              <a:gd name="connsiteY2" fmla="*/ 1057275 h 1057275"/>
            </a:gdLst>
            <a:ahLst/>
            <a:cxnLst>
              <a:cxn ang="0">
                <a:pos x="connsiteX0" y="connsiteY0"/>
              </a:cxn>
              <a:cxn ang="0">
                <a:pos x="connsiteX1" y="connsiteY1"/>
              </a:cxn>
              <a:cxn ang="0">
                <a:pos x="connsiteX2" y="connsiteY2"/>
              </a:cxn>
            </a:cxnLst>
            <a:rect l="l" t="t" r="r" b="b"/>
            <a:pathLst>
              <a:path w="1647825" h="1057275">
                <a:moveTo>
                  <a:pt x="0" y="0"/>
                </a:moveTo>
                <a:cubicBezTo>
                  <a:pt x="134144" y="288131"/>
                  <a:pt x="268288" y="576263"/>
                  <a:pt x="542925" y="752475"/>
                </a:cubicBezTo>
                <a:cubicBezTo>
                  <a:pt x="817562" y="928687"/>
                  <a:pt x="1474788" y="1003300"/>
                  <a:pt x="1647825" y="1057275"/>
                </a:cubicBezTo>
              </a:path>
            </a:pathLst>
          </a:custGeom>
          <a:noFill/>
          <a:ln w="28575">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12" name="Freeform: Shape 11">
            <a:extLst>
              <a:ext uri="{FF2B5EF4-FFF2-40B4-BE49-F238E27FC236}">
                <a16:creationId xmlns:a16="http://schemas.microsoft.com/office/drawing/2014/main" id="{5296C861-C273-4E5F-AA6D-EB826D6B7C2E}"/>
              </a:ext>
            </a:extLst>
          </p:cNvPr>
          <p:cNvSpPr/>
          <p:nvPr/>
        </p:nvSpPr>
        <p:spPr>
          <a:xfrm>
            <a:off x="1056478" y="2770268"/>
            <a:ext cx="612429" cy="1264444"/>
          </a:xfrm>
          <a:custGeom>
            <a:avLst/>
            <a:gdLst>
              <a:gd name="connsiteX0" fmla="*/ 816572 w 816572"/>
              <a:gd name="connsiteY0" fmla="*/ 0 h 1685925"/>
              <a:gd name="connsiteX1" fmla="*/ 6947 w 816572"/>
              <a:gd name="connsiteY1" fmla="*/ 704850 h 1685925"/>
              <a:gd name="connsiteX2" fmla="*/ 492722 w 816572"/>
              <a:gd name="connsiteY2" fmla="*/ 1685925 h 1685925"/>
            </a:gdLst>
            <a:ahLst/>
            <a:cxnLst>
              <a:cxn ang="0">
                <a:pos x="connsiteX0" y="connsiteY0"/>
              </a:cxn>
              <a:cxn ang="0">
                <a:pos x="connsiteX1" y="connsiteY1"/>
              </a:cxn>
              <a:cxn ang="0">
                <a:pos x="connsiteX2" y="connsiteY2"/>
              </a:cxn>
            </a:cxnLst>
            <a:rect l="l" t="t" r="r" b="b"/>
            <a:pathLst>
              <a:path w="816572" h="1685925">
                <a:moveTo>
                  <a:pt x="816572" y="0"/>
                </a:moveTo>
                <a:cubicBezTo>
                  <a:pt x="438747" y="211931"/>
                  <a:pt x="60922" y="423863"/>
                  <a:pt x="6947" y="704850"/>
                </a:cubicBezTo>
                <a:cubicBezTo>
                  <a:pt x="-47028" y="985838"/>
                  <a:pt x="222847" y="1335881"/>
                  <a:pt x="492722" y="1685925"/>
                </a:cubicBezTo>
              </a:path>
            </a:pathLst>
          </a:custGeom>
          <a:noFill/>
          <a:ln w="28575">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Tree>
    <p:extLst>
      <p:ext uri="{BB962C8B-B14F-4D97-AF65-F5344CB8AC3E}">
        <p14:creationId xmlns:p14="http://schemas.microsoft.com/office/powerpoint/2010/main" val="39238795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148792-AE76-4D75-A64B-DB24860FAEDB}"/>
              </a:ext>
            </a:extLst>
          </p:cNvPr>
          <p:cNvSpPr txBox="1"/>
          <p:nvPr/>
        </p:nvSpPr>
        <p:spPr>
          <a:xfrm>
            <a:off x="41945" y="41945"/>
            <a:ext cx="7910818" cy="461665"/>
          </a:xfrm>
          <a:prstGeom prst="rect">
            <a:avLst/>
          </a:prstGeom>
          <a:noFill/>
        </p:spPr>
        <p:txBody>
          <a:bodyPr wrap="square" rtlCol="0">
            <a:spAutoFit/>
          </a:bodyPr>
          <a:lstStyle/>
          <a:p>
            <a:r>
              <a:rPr lang="en-US" sz="2400" b="1" dirty="0"/>
              <a:t>Dashboard</a:t>
            </a:r>
            <a:endParaRPr lang="en-IN" sz="2400" b="1" dirty="0"/>
          </a:p>
        </p:txBody>
      </p:sp>
      <p:sp>
        <p:nvSpPr>
          <p:cNvPr id="7" name="TextBox 6">
            <a:extLst>
              <a:ext uri="{FF2B5EF4-FFF2-40B4-BE49-F238E27FC236}">
                <a16:creationId xmlns:a16="http://schemas.microsoft.com/office/drawing/2014/main" id="{358EB59A-1A22-4C49-8CA1-DCAA3BF408F1}"/>
              </a:ext>
            </a:extLst>
          </p:cNvPr>
          <p:cNvSpPr txBox="1"/>
          <p:nvPr/>
        </p:nvSpPr>
        <p:spPr>
          <a:xfrm>
            <a:off x="31959" y="478011"/>
            <a:ext cx="3162649" cy="338554"/>
          </a:xfrm>
          <a:prstGeom prst="rect">
            <a:avLst/>
          </a:prstGeom>
          <a:noFill/>
        </p:spPr>
        <p:txBody>
          <a:bodyPr wrap="square" rtlCol="0">
            <a:spAutoFit/>
          </a:bodyPr>
          <a:lstStyle/>
          <a:p>
            <a:r>
              <a:rPr lang="en-US" sz="1600" u="sng" dirty="0"/>
              <a:t>Work Status – “New” Schemes</a:t>
            </a:r>
            <a:endParaRPr lang="en-IN" sz="1600" u="sng" dirty="0"/>
          </a:p>
        </p:txBody>
      </p:sp>
      <p:sp>
        <p:nvSpPr>
          <p:cNvPr id="6" name="TextBox 5">
            <a:extLst>
              <a:ext uri="{FF2B5EF4-FFF2-40B4-BE49-F238E27FC236}">
                <a16:creationId xmlns:a16="http://schemas.microsoft.com/office/drawing/2014/main" id="{358EB59A-1A22-4C49-8CA1-DCAA3BF408F1}"/>
              </a:ext>
            </a:extLst>
          </p:cNvPr>
          <p:cNvSpPr txBox="1"/>
          <p:nvPr/>
        </p:nvSpPr>
        <p:spPr>
          <a:xfrm>
            <a:off x="6284354" y="2544426"/>
            <a:ext cx="3162649" cy="338554"/>
          </a:xfrm>
          <a:prstGeom prst="rect">
            <a:avLst/>
          </a:prstGeom>
          <a:noFill/>
        </p:spPr>
        <p:txBody>
          <a:bodyPr wrap="square" rtlCol="0">
            <a:spAutoFit/>
          </a:bodyPr>
          <a:lstStyle/>
          <a:p>
            <a:r>
              <a:rPr lang="en-US" sz="1600" u="sng" dirty="0"/>
              <a:t>Work Status – “Retro” Schemes</a:t>
            </a:r>
            <a:endParaRPr lang="en-IN" sz="1600" u="sng" dirty="0"/>
          </a:p>
        </p:txBody>
      </p:sp>
    </p:spTree>
    <p:extLst>
      <p:ext uri="{BB962C8B-B14F-4D97-AF65-F5344CB8AC3E}">
        <p14:creationId xmlns:p14="http://schemas.microsoft.com/office/powerpoint/2010/main" val="9645461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42;p16"/>
          <p:cNvSpPr txBox="1">
            <a:spLocks/>
          </p:cNvSpPr>
          <p:nvPr/>
        </p:nvSpPr>
        <p:spPr>
          <a:xfrm>
            <a:off x="2662752" y="2688091"/>
            <a:ext cx="6711950" cy="1481818"/>
          </a:xfrm>
          <a:prstGeom prst="rect">
            <a:avLst/>
          </a:prstGeom>
          <a:noFill/>
          <a:ln>
            <a:noFill/>
          </a:ln>
        </p:spPr>
        <p:txBody>
          <a:bodyPr spcFirstLastPara="1" lIns="121900" tIns="121900" rIns="121900" bIns="12190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pPr marL="36000" algn="ctr" eaLnBrk="1" fontAlgn="auto" hangingPunct="1">
              <a:defRPr/>
            </a:pPr>
            <a:r>
              <a:rPr lang="en-US" sz="4400" u="sng" dirty="0">
                <a:solidFill>
                  <a:schemeClr val="accent6">
                    <a:lumMod val="50000"/>
                  </a:schemeClr>
                </a:solidFill>
                <a:latin typeface="+mn-lt"/>
              </a:rPr>
              <a:t>MS Project</a:t>
            </a:r>
          </a:p>
          <a:p>
            <a:pPr marL="36000" algn="ctr" eaLnBrk="1" fontAlgn="auto" hangingPunct="1">
              <a:defRPr/>
            </a:pPr>
            <a:r>
              <a:rPr lang="en-US" sz="2800" dirty="0">
                <a:solidFill>
                  <a:schemeClr val="accent6">
                    <a:lumMod val="50000"/>
                  </a:schemeClr>
                </a:solidFill>
                <a:latin typeface="+mn-lt"/>
              </a:rPr>
              <a:t>Work in Progress Schemes</a:t>
            </a:r>
            <a:endParaRPr lang="en-US" sz="4800" u="sng" dirty="0">
              <a:solidFill>
                <a:schemeClr val="accent6">
                  <a:lumMod val="50000"/>
                </a:schemeClr>
              </a:solidFill>
              <a:latin typeface="+mn-lt"/>
            </a:endParaRPr>
          </a:p>
        </p:txBody>
      </p:sp>
    </p:spTree>
    <p:extLst>
      <p:ext uri="{BB962C8B-B14F-4D97-AF65-F5344CB8AC3E}">
        <p14:creationId xmlns:p14="http://schemas.microsoft.com/office/powerpoint/2010/main" val="24391440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72116" y="3105835"/>
            <a:ext cx="5210627" cy="646331"/>
          </a:xfrm>
          <a:prstGeom prst="rect">
            <a:avLst/>
          </a:prstGeom>
          <a:noFill/>
        </p:spPr>
        <p:txBody>
          <a:bodyPr wrap="square" rtlCol="0">
            <a:spAutoFit/>
          </a:bodyPr>
          <a:lstStyle/>
          <a:p>
            <a:r>
              <a:rPr lang="en-US" sz="3600" b="1" u="sng" dirty="0">
                <a:solidFill>
                  <a:schemeClr val="accent6">
                    <a:lumMod val="50000"/>
                  </a:schemeClr>
                </a:solidFill>
              </a:rPr>
              <a:t>Sample Site Visit Photos</a:t>
            </a:r>
            <a:endParaRPr lang="en-IN" sz="3600" b="1" u="sng" dirty="0">
              <a:solidFill>
                <a:schemeClr val="accent6">
                  <a:lumMod val="50000"/>
                </a:schemeClr>
              </a:solidFill>
            </a:endParaRPr>
          </a:p>
        </p:txBody>
      </p:sp>
    </p:spTree>
    <p:extLst>
      <p:ext uri="{BB962C8B-B14F-4D97-AF65-F5344CB8AC3E}">
        <p14:creationId xmlns:p14="http://schemas.microsoft.com/office/powerpoint/2010/main" val="37077458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3169" y="180033"/>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3200" b="1" dirty="0" err="1"/>
              <a:t>Buldhana</a:t>
            </a:r>
            <a:r>
              <a:rPr lang="en-US" sz="3100" b="1" dirty="0">
                <a:latin typeface="+mn-lt"/>
              </a:rPr>
              <a:t> </a:t>
            </a:r>
            <a:r>
              <a:rPr lang="en-US" sz="3100" b="1" dirty="0" err="1"/>
              <a:t>Taluka</a:t>
            </a:r>
            <a:r>
              <a:rPr lang="en-US" sz="3100" b="1" dirty="0">
                <a:latin typeface="+mn-lt"/>
              </a:rPr>
              <a:t>  </a:t>
            </a:r>
            <a:endParaRPr lang="en-IN" altLang="en-US" sz="3100" b="1" dirty="0">
              <a:latin typeface="+mn-lt"/>
            </a:endParaRPr>
          </a:p>
        </p:txBody>
      </p:sp>
      <p:pic>
        <p:nvPicPr>
          <p:cNvPr id="2050"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7367" y="1287642"/>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6080" y="127901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22080"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7367" y="4160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391858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3169" y="180033"/>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a:latin typeface="+mn-lt"/>
              </a:rPr>
              <a:t> </a:t>
            </a:r>
            <a:r>
              <a:rPr lang="en-US" sz="3100" b="1" dirty="0" err="1">
                <a:latin typeface="+mn-lt"/>
              </a:rPr>
              <a:t>Lonar</a:t>
            </a:r>
            <a:r>
              <a:rPr lang="en-US" sz="3100" b="1" dirty="0">
                <a:latin typeface="+mn-lt"/>
              </a:rPr>
              <a:t> </a:t>
            </a:r>
            <a:r>
              <a:rPr lang="en-US" sz="3100" b="1" dirty="0" err="1"/>
              <a:t>Taluka</a:t>
            </a:r>
            <a:r>
              <a:rPr lang="en-US" sz="3100" b="1" dirty="0">
                <a:latin typeface="+mn-lt"/>
              </a:rPr>
              <a:t>  </a:t>
            </a:r>
            <a:endParaRPr lang="en-IN" altLang="en-US" sz="3100" b="1" dirty="0">
              <a:latin typeface="+mn-lt"/>
            </a:endParaRPr>
          </a:p>
        </p:txBody>
      </p:sp>
      <p:pic>
        <p:nvPicPr>
          <p:cNvPr id="3074"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9562" y="1283012"/>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6332" y="127438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21809" y="4160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8188"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114603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7814" y="128038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itle 1"/>
          <p:cNvSpPr txBox="1"/>
          <p:nvPr/>
        </p:nvSpPr>
        <p:spPr>
          <a:xfrm>
            <a:off x="483169" y="180033"/>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a:latin typeface="+mn-lt"/>
              </a:rPr>
              <a:t> </a:t>
            </a:r>
            <a:r>
              <a:rPr lang="en-US" sz="3100" b="1" dirty="0" err="1">
                <a:latin typeface="+mn-lt"/>
              </a:rPr>
              <a:t>Malkapur</a:t>
            </a:r>
            <a:r>
              <a:rPr lang="en-US" sz="3100" b="1" dirty="0">
                <a:latin typeface="+mn-lt"/>
              </a:rPr>
              <a:t> </a:t>
            </a:r>
            <a:r>
              <a:rPr lang="en-US" sz="3100" b="1" dirty="0" err="1"/>
              <a:t>Taluka</a:t>
            </a:r>
            <a:r>
              <a:rPr lang="en-US" sz="3100" b="1" dirty="0">
                <a:latin typeface="+mn-lt"/>
              </a:rPr>
              <a:t>  </a:t>
            </a:r>
            <a:endParaRPr lang="en-IN" altLang="en-US" sz="3100" b="1" dirty="0">
              <a:latin typeface="+mn-lt"/>
            </a:endParaRPr>
          </a:p>
        </p:txBody>
      </p:sp>
      <p:pic>
        <p:nvPicPr>
          <p:cNvPr id="4099" name="Picture 3"/>
          <p:cNvPicPr preferRelativeResize="0">
            <a:picLocks noChangeArrowheads="1"/>
          </p:cNvPicPr>
          <p:nvPr/>
        </p:nvPicPr>
        <p:blipFill rotWithShape="1">
          <a:blip r:embed="rId3">
            <a:extLst>
              <a:ext uri="{28A0092B-C50C-407E-A947-70E740481C1C}">
                <a14:useLocalDpi xmlns:a14="http://schemas.microsoft.com/office/drawing/2010/main" val="0"/>
              </a:ext>
            </a:extLst>
          </a:blip>
          <a:srcRect l="1542"/>
          <a:stretch/>
        </p:blipFill>
        <p:spPr bwMode="auto">
          <a:xfrm>
            <a:off x="6830707" y="1289012"/>
            <a:ext cx="4253355"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20637" y="415775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9188" y="4160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39533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3169" y="180033"/>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a:latin typeface="+mn-lt"/>
              </a:rPr>
              <a:t> </a:t>
            </a:r>
            <a:r>
              <a:rPr lang="en-US" sz="3100" b="1" dirty="0" err="1">
                <a:latin typeface="+mn-lt"/>
              </a:rPr>
              <a:t>Malkapur</a:t>
            </a:r>
            <a:r>
              <a:rPr lang="en-US" sz="3100" b="1" dirty="0">
                <a:latin typeface="+mn-lt"/>
              </a:rPr>
              <a:t> </a:t>
            </a:r>
            <a:r>
              <a:rPr lang="en-US" sz="3100" b="1" dirty="0" err="1"/>
              <a:t>Taluka</a:t>
            </a:r>
            <a:r>
              <a:rPr lang="en-US" sz="3100" b="1" dirty="0">
                <a:latin typeface="+mn-lt"/>
              </a:rPr>
              <a:t>  </a:t>
            </a:r>
            <a:endParaRPr lang="en-IN" altLang="en-US" sz="3100" b="1" dirty="0">
              <a:latin typeface="+mn-lt"/>
            </a:endParaRPr>
          </a:p>
        </p:txBody>
      </p:sp>
      <p:pic>
        <p:nvPicPr>
          <p:cNvPr id="9218"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8188" y="127738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5706" y="1272392"/>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0"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24332" y="4159259"/>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1"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9473" y="4167885"/>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8188" y="1278063"/>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5706" y="1281695"/>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6503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idx="4294967295"/>
          </p:nvPr>
        </p:nvSpPr>
        <p:spPr>
          <a:xfrm>
            <a:off x="203200" y="101600"/>
            <a:ext cx="11776710" cy="696686"/>
          </a:xfrm>
          <a:solidFill>
            <a:schemeClr val="accent4">
              <a:lumMod val="20000"/>
              <a:lumOff val="80000"/>
            </a:schemeClr>
          </a:solidFill>
        </p:spPr>
        <p:txBody>
          <a:bodyPr>
            <a:normAutofit/>
          </a:bodyPr>
          <a:lstStyle/>
          <a:p>
            <a:pPr algn="ctr"/>
            <a:r>
              <a:rPr lang="en-US" b="1" dirty="0">
                <a:latin typeface="+mn-lt"/>
              </a:rPr>
              <a:t>District Overview</a:t>
            </a:r>
          </a:p>
        </p:txBody>
      </p:sp>
      <p:graphicFrame>
        <p:nvGraphicFramePr>
          <p:cNvPr id="4" name="Table 3"/>
          <p:cNvGraphicFramePr>
            <a:graphicFrameLocks noGrp="1"/>
          </p:cNvGraphicFramePr>
          <p:nvPr>
            <p:extLst>
              <p:ext uri="{D42A27DB-BD31-4B8C-83A1-F6EECF244321}">
                <p14:modId xmlns:p14="http://schemas.microsoft.com/office/powerpoint/2010/main" val="2288629974"/>
              </p:ext>
            </p:extLst>
          </p:nvPr>
        </p:nvGraphicFramePr>
        <p:xfrm>
          <a:off x="404814" y="966779"/>
          <a:ext cx="11395300" cy="4128205"/>
        </p:xfrm>
        <a:graphic>
          <a:graphicData uri="http://schemas.openxmlformats.org/drawingml/2006/table">
            <a:tbl>
              <a:tblPr>
                <a:tableStyleId>{5C22544A-7EE6-4342-B048-85BDC9FD1C3A}</a:tableStyleId>
              </a:tblPr>
              <a:tblGrid>
                <a:gridCol w="1139530">
                  <a:extLst>
                    <a:ext uri="{9D8B030D-6E8A-4147-A177-3AD203B41FA5}">
                      <a16:colId xmlns:a16="http://schemas.microsoft.com/office/drawing/2014/main" val="20000"/>
                    </a:ext>
                  </a:extLst>
                </a:gridCol>
                <a:gridCol w="1139530">
                  <a:extLst>
                    <a:ext uri="{9D8B030D-6E8A-4147-A177-3AD203B41FA5}">
                      <a16:colId xmlns:a16="http://schemas.microsoft.com/office/drawing/2014/main" val="20001"/>
                    </a:ext>
                  </a:extLst>
                </a:gridCol>
                <a:gridCol w="1139530">
                  <a:extLst>
                    <a:ext uri="{9D8B030D-6E8A-4147-A177-3AD203B41FA5}">
                      <a16:colId xmlns:a16="http://schemas.microsoft.com/office/drawing/2014/main" val="20002"/>
                    </a:ext>
                  </a:extLst>
                </a:gridCol>
                <a:gridCol w="1139530">
                  <a:extLst>
                    <a:ext uri="{9D8B030D-6E8A-4147-A177-3AD203B41FA5}">
                      <a16:colId xmlns:a16="http://schemas.microsoft.com/office/drawing/2014/main" val="20003"/>
                    </a:ext>
                  </a:extLst>
                </a:gridCol>
                <a:gridCol w="1139530">
                  <a:extLst>
                    <a:ext uri="{9D8B030D-6E8A-4147-A177-3AD203B41FA5}">
                      <a16:colId xmlns:a16="http://schemas.microsoft.com/office/drawing/2014/main" val="20004"/>
                    </a:ext>
                  </a:extLst>
                </a:gridCol>
                <a:gridCol w="1139530">
                  <a:extLst>
                    <a:ext uri="{9D8B030D-6E8A-4147-A177-3AD203B41FA5}">
                      <a16:colId xmlns:a16="http://schemas.microsoft.com/office/drawing/2014/main" val="20005"/>
                    </a:ext>
                  </a:extLst>
                </a:gridCol>
                <a:gridCol w="1139530">
                  <a:extLst>
                    <a:ext uri="{9D8B030D-6E8A-4147-A177-3AD203B41FA5}">
                      <a16:colId xmlns:a16="http://schemas.microsoft.com/office/drawing/2014/main" val="20006"/>
                    </a:ext>
                  </a:extLst>
                </a:gridCol>
                <a:gridCol w="1139530">
                  <a:extLst>
                    <a:ext uri="{9D8B030D-6E8A-4147-A177-3AD203B41FA5}">
                      <a16:colId xmlns:a16="http://schemas.microsoft.com/office/drawing/2014/main" val="20007"/>
                    </a:ext>
                  </a:extLst>
                </a:gridCol>
                <a:gridCol w="1139530">
                  <a:extLst>
                    <a:ext uri="{9D8B030D-6E8A-4147-A177-3AD203B41FA5}">
                      <a16:colId xmlns:a16="http://schemas.microsoft.com/office/drawing/2014/main" val="20008"/>
                    </a:ext>
                  </a:extLst>
                </a:gridCol>
                <a:gridCol w="1139530">
                  <a:extLst>
                    <a:ext uri="{9D8B030D-6E8A-4147-A177-3AD203B41FA5}">
                      <a16:colId xmlns:a16="http://schemas.microsoft.com/office/drawing/2014/main" val="20009"/>
                    </a:ext>
                  </a:extLst>
                </a:gridCol>
              </a:tblGrid>
              <a:tr h="509436">
                <a:tc rowSpan="2">
                  <a:txBody>
                    <a:bodyPr/>
                    <a:lstStyle/>
                    <a:p>
                      <a:pPr marL="0" algn="ctr" defTabSz="914400" rtl="0" eaLnBrk="1" fontAlgn="ctr" latinLnBrk="0" hangingPunct="1"/>
                      <a:r>
                        <a:rPr lang="en-US" sz="1600" b="1" kern="1200" dirty="0">
                          <a:solidFill>
                            <a:schemeClr val="tx1"/>
                          </a:solidFill>
                          <a:effectLst/>
                          <a:latin typeface="+mn-lt"/>
                          <a:ea typeface="+mn-ea"/>
                          <a:cs typeface="+mn-cs"/>
                        </a:rPr>
                        <a:t>Taluka</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algn="ctr" defTabSz="914400" rtl="0" eaLnBrk="1" fontAlgn="ctr" latinLnBrk="0" hangingPunct="1"/>
                      <a:r>
                        <a:rPr lang="en-US" sz="1600" b="1" kern="1200" dirty="0">
                          <a:solidFill>
                            <a:schemeClr val="tx1"/>
                          </a:solidFill>
                          <a:effectLst/>
                          <a:latin typeface="+mn-lt"/>
                          <a:ea typeface="+mn-ea"/>
                          <a:cs typeface="+mn-cs"/>
                        </a:rPr>
                        <a:t>Category</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No. of Schemes</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Order Issued</a:t>
                      </a: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In Progress</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Not Started</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extLst>
                  <a:ext uri="{0D108BD9-81ED-4DB2-BD59-A6C34878D82A}">
                    <a16:rowId xmlns:a16="http://schemas.microsoft.com/office/drawing/2014/main" val="10000"/>
                  </a:ext>
                </a:extLst>
              </a:tr>
              <a:tr h="330719">
                <a:tc vMerge="1">
                  <a:txBody>
                    <a:bodyPr/>
                    <a:lstStyle/>
                    <a:p>
                      <a:endParaRPr lang="en-IN"/>
                    </a:p>
                  </a:txBody>
                  <a:tcPr/>
                </a:tc>
                <a:tc vMerge="1">
                  <a:txBody>
                    <a:bodyPr/>
                    <a:lstStyle/>
                    <a:p>
                      <a:endParaRPr lang="en-IN"/>
                    </a:p>
                  </a:txBody>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328805">
                <a:tc rowSpan="2">
                  <a:txBody>
                    <a:bodyPr/>
                    <a:lstStyle/>
                    <a:p>
                      <a:pPr algn="ctr" fontAlgn="ctr"/>
                      <a:r>
                        <a:rPr lang="en-IN" sz="1400" b="1" i="0" u="none" strike="noStrike" dirty="0" err="1">
                          <a:solidFill>
                            <a:srgbClr val="000000"/>
                          </a:solidFill>
                          <a:effectLst/>
                          <a:latin typeface="Calibri" panose="020F0502020204030204" pitchFamily="34" charset="0"/>
                        </a:rPr>
                        <a:t>Motala</a:t>
                      </a:r>
                      <a:endParaRPr lang="en-IN" sz="14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21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21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19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28805">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328805">
                <a:tc rowSpan="2">
                  <a:txBody>
                    <a:bodyPr/>
                    <a:lstStyle/>
                    <a:p>
                      <a:pPr algn="ctr" fontAlgn="ctr"/>
                      <a:r>
                        <a:rPr lang="en-IN" sz="1400" b="1" i="0" u="none" strike="noStrike">
                          <a:solidFill>
                            <a:srgbClr val="000000"/>
                          </a:solidFill>
                          <a:effectLst/>
                          <a:latin typeface="Calibri" panose="020F0502020204030204" pitchFamily="34" charset="0"/>
                        </a:rPr>
                        <a:t>Nandura</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16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16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328805">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328805">
                <a:tc rowSpan="2">
                  <a:txBody>
                    <a:bodyPr/>
                    <a:lstStyle/>
                    <a:p>
                      <a:pPr algn="ctr" fontAlgn="ctr"/>
                      <a:r>
                        <a:rPr lang="en-IN" sz="1400" b="1" i="0" u="none" strike="noStrike">
                          <a:solidFill>
                            <a:srgbClr val="000000"/>
                          </a:solidFill>
                          <a:effectLst/>
                          <a:latin typeface="Calibri" panose="020F0502020204030204" pitchFamily="34" charset="0"/>
                        </a:rPr>
                        <a:t>Sindkhed Raja</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328805">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 </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dirty="0">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328805">
                <a:tc rowSpan="2">
                  <a:txBody>
                    <a:bodyPr/>
                    <a:lstStyle/>
                    <a:p>
                      <a:pPr algn="ctr" rtl="0" fontAlgn="ctr"/>
                      <a:r>
                        <a:rPr lang="en-US" sz="1400" b="1" dirty="0">
                          <a:effectLst/>
                          <a:latin typeface="+mn-lt"/>
                        </a:rPr>
                        <a:t>Total</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rtl="0" fontAlgn="ctr"/>
                      <a:r>
                        <a:rPr lang="en-US" sz="1400">
                          <a:effectLst/>
                          <a:latin typeface="+mn-lt"/>
                        </a:rPr>
                        <a:t>Retro</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45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105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33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102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69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30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33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804525784"/>
                  </a:ext>
                </a:extLst>
              </a:tr>
              <a:tr h="328805">
                <a:tc v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en-US" sz="1400" dirty="0">
                          <a:effectLst/>
                          <a:latin typeface="+mn-lt"/>
                        </a:rPr>
                        <a:t>New</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108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chemeClr val="accent1">
                              <a:lumMod val="20000"/>
                              <a:lumOff val="80000"/>
                            </a:schemeClr>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65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43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651285205"/>
                  </a:ext>
                </a:extLst>
              </a:tr>
              <a:tr h="328805">
                <a:tc rowSpan="2" gridSpan="2">
                  <a:txBody>
                    <a:bodyPr/>
                    <a:lstStyle/>
                    <a:p>
                      <a:pPr algn="ctr" rtl="0" fontAlgn="ctr"/>
                      <a:r>
                        <a:rPr lang="en-US" sz="1600" b="1" dirty="0">
                          <a:effectLst/>
                          <a:latin typeface="+mn-lt"/>
                        </a:rPr>
                        <a:t>Grand Total</a:t>
                      </a:r>
                      <a:endParaRPr lang="en-US" sz="1400" b="1" dirty="0">
                        <a:effectLst/>
                        <a:latin typeface="+mn-lt"/>
                      </a:endParaRP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1" i="0" u="none" strike="noStrike" dirty="0">
                          <a:solidFill>
                            <a:srgbClr val="000000"/>
                          </a:solidFill>
                          <a:effectLst/>
                          <a:latin typeface="Calibri" panose="020F0502020204030204" pitchFamily="34" charset="0"/>
                        </a:rPr>
                        <a:t>47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218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35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210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134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32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dirty="0">
                          <a:solidFill>
                            <a:srgbClr val="000000"/>
                          </a:solidFill>
                          <a:effectLst/>
                          <a:latin typeface="Calibri" panose="020F0502020204030204" pitchFamily="34" charset="0"/>
                        </a:rPr>
                        <a:t>76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585003238"/>
                  </a:ext>
                </a:extLst>
              </a:tr>
              <a:tr h="328805">
                <a:tc gridSpan="2" v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v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fontAlgn="ctr"/>
                      <a:r>
                        <a:rPr lang="en-IN" sz="1600" b="1" i="0" u="none" strike="noStrike" dirty="0">
                          <a:solidFill>
                            <a:srgbClr val="000000"/>
                          </a:solidFill>
                          <a:effectLst/>
                          <a:latin typeface="Calibri" panose="020F0502020204030204" pitchFamily="34" charset="0"/>
                        </a:rPr>
                        <a:t>265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fontAlgn="ctr"/>
                      <a:r>
                        <a:rPr lang="en-IN" sz="1600" b="1" i="0" u="none" strike="noStrike">
                          <a:solidFill>
                            <a:srgbClr val="000000"/>
                          </a:solidFill>
                          <a:effectLst/>
                          <a:latin typeface="Calibri" panose="020F0502020204030204" pitchFamily="34" charset="0"/>
                        </a:rPr>
                        <a:t>245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fontAlgn="ctr"/>
                      <a:r>
                        <a:rPr lang="en-IN" sz="1600" b="1" i="0" u="none" strike="noStrike">
                          <a:solidFill>
                            <a:srgbClr val="000000"/>
                          </a:solidFill>
                          <a:effectLst/>
                          <a:latin typeface="Calibri" panose="020F0502020204030204" pitchFamily="34" charset="0"/>
                        </a:rPr>
                        <a:t>137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fontAlgn="ctr"/>
                      <a:r>
                        <a:rPr lang="en-IN" sz="1600" b="1" i="0" u="none" strike="noStrike" dirty="0">
                          <a:solidFill>
                            <a:srgbClr val="000000"/>
                          </a:solidFill>
                          <a:effectLst/>
                          <a:latin typeface="Calibri" panose="020F0502020204030204" pitchFamily="34" charset="0"/>
                        </a:rPr>
                        <a:t>108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92132757"/>
                  </a:ext>
                </a:extLst>
              </a:tr>
            </a:tbl>
          </a:graphicData>
        </a:graphic>
      </p:graphicFrame>
    </p:spTree>
    <p:extLst>
      <p:ext uri="{BB962C8B-B14F-4D97-AF65-F5344CB8AC3E}">
        <p14:creationId xmlns:p14="http://schemas.microsoft.com/office/powerpoint/2010/main" val="39559172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8188" y="1270601"/>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itle 1"/>
          <p:cNvSpPr txBox="1"/>
          <p:nvPr/>
        </p:nvSpPr>
        <p:spPr>
          <a:xfrm>
            <a:off x="483169" y="180033"/>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a:latin typeface="+mn-lt"/>
              </a:rPr>
              <a:t> </a:t>
            </a:r>
            <a:r>
              <a:rPr lang="en-US" sz="3100" b="1" dirty="0" err="1">
                <a:latin typeface="+mn-lt"/>
              </a:rPr>
              <a:t>Mehkar</a:t>
            </a:r>
            <a:r>
              <a:rPr lang="en-US" sz="3100" b="1" dirty="0">
                <a:latin typeface="+mn-lt"/>
              </a:rPr>
              <a:t> </a:t>
            </a:r>
            <a:r>
              <a:rPr lang="en-US" sz="3100" b="1" dirty="0" err="1"/>
              <a:t>Taluka</a:t>
            </a:r>
            <a:r>
              <a:rPr lang="en-US" sz="3100" b="1" dirty="0">
                <a:latin typeface="+mn-lt"/>
              </a:rPr>
              <a:t>  </a:t>
            </a:r>
            <a:endParaRPr lang="en-IN" altLang="en-US" sz="3100" b="1" dirty="0">
              <a:latin typeface="+mn-lt"/>
            </a:endParaRPr>
          </a:p>
        </p:txBody>
      </p:sp>
      <p:pic>
        <p:nvPicPr>
          <p:cNvPr id="5123"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2899" y="1270601"/>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8188"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20266"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271319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p:nvPr/>
        </p:nvSpPr>
        <p:spPr>
          <a:xfrm>
            <a:off x="483169" y="180033"/>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a:latin typeface="+mn-lt"/>
              </a:rPr>
              <a:t> </a:t>
            </a:r>
            <a:r>
              <a:rPr lang="en-US" sz="3100" b="1" dirty="0" err="1">
                <a:latin typeface="+mn-lt"/>
              </a:rPr>
              <a:t>Mehkar</a:t>
            </a:r>
            <a:r>
              <a:rPr lang="en-US" sz="3100" b="1" dirty="0">
                <a:latin typeface="+mn-lt"/>
              </a:rPr>
              <a:t> </a:t>
            </a:r>
            <a:r>
              <a:rPr lang="en-US" sz="3100" b="1" dirty="0" err="1"/>
              <a:t>Taluka</a:t>
            </a:r>
            <a:r>
              <a:rPr lang="en-US" sz="3100" b="1" dirty="0">
                <a:latin typeface="+mn-lt"/>
              </a:rPr>
              <a:t>  </a:t>
            </a:r>
            <a:endParaRPr lang="en-IN" altLang="en-US" sz="3100" b="1" dirty="0">
              <a:latin typeface="+mn-lt"/>
            </a:endParaRPr>
          </a:p>
        </p:txBody>
      </p:sp>
      <p:pic>
        <p:nvPicPr>
          <p:cNvPr id="8195" name="Picture 3"/>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8188" y="128537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6" name="Picture 4"/>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4706"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7" name="Picture 5"/>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16080" y="1261901"/>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8" name="Picture 6"/>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8188"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615116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3169" y="180033"/>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a:latin typeface="+mn-lt"/>
              </a:rPr>
              <a:t> </a:t>
            </a:r>
            <a:r>
              <a:rPr lang="en-US" sz="3100" b="1" dirty="0" err="1">
                <a:latin typeface="+mn-lt"/>
              </a:rPr>
              <a:t>Motala</a:t>
            </a:r>
            <a:r>
              <a:rPr lang="en-US" sz="3100" b="1" dirty="0">
                <a:latin typeface="+mn-lt"/>
              </a:rPr>
              <a:t> </a:t>
            </a:r>
            <a:r>
              <a:rPr lang="en-US" sz="3100" b="1" dirty="0" err="1"/>
              <a:t>Taluka</a:t>
            </a:r>
            <a:r>
              <a:rPr lang="en-US" sz="3100" b="1" dirty="0">
                <a:latin typeface="+mn-lt"/>
              </a:rPr>
              <a:t>  </a:t>
            </a:r>
            <a:endParaRPr lang="en-IN" altLang="en-US" sz="3100" b="1" dirty="0">
              <a:latin typeface="+mn-lt"/>
            </a:endParaRPr>
          </a:p>
        </p:txBody>
      </p:sp>
      <p:pic>
        <p:nvPicPr>
          <p:cNvPr id="6146"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0083" y="1267905"/>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6080" y="1276531"/>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24706"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1457"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923712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3169" y="180033"/>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a:latin typeface="+mn-lt"/>
              </a:rPr>
              <a:t> </a:t>
            </a:r>
            <a:r>
              <a:rPr lang="en-US" sz="3100" b="1" dirty="0" err="1">
                <a:latin typeface="+mn-lt"/>
              </a:rPr>
              <a:t>Nandura</a:t>
            </a:r>
            <a:r>
              <a:rPr lang="en-US" sz="3100" b="1" dirty="0">
                <a:latin typeface="+mn-lt"/>
              </a:rPr>
              <a:t> </a:t>
            </a:r>
            <a:r>
              <a:rPr lang="en-US" sz="3100" b="1" dirty="0" err="1"/>
              <a:t>Taluka</a:t>
            </a:r>
            <a:r>
              <a:rPr lang="en-US" sz="3100" b="1" dirty="0">
                <a:latin typeface="+mn-lt"/>
              </a:rPr>
              <a:t>  </a:t>
            </a:r>
            <a:endParaRPr lang="en-IN" altLang="en-US" sz="3100" b="1" dirty="0">
              <a:latin typeface="+mn-lt"/>
            </a:endParaRPr>
          </a:p>
        </p:txBody>
      </p:sp>
      <p:pic>
        <p:nvPicPr>
          <p:cNvPr id="7170"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9562" y="127738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4609" y="127738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24706" y="4166332"/>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8461" y="4166332"/>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072084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AutoShape 4" descr="Prime Minister Narendra Modi released the new logo for the Jal Jeevan  Mission. He also unveiled the 'Margadarshika for Gram Panchayats and Paani  Samitis under Jal Jeevan Mission' (Guidelines for the Village"/>
          <p:cNvSpPr>
            <a:spLocks noChangeAspect="1" noChangeArrowheads="1"/>
          </p:cNvSpPr>
          <p:nvPr/>
        </p:nvSpPr>
        <p:spPr bwMode="auto">
          <a:xfrm>
            <a:off x="2868613" y="1920875"/>
            <a:ext cx="406400"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p>
            <a:endParaRPr lang="en-US"/>
          </a:p>
        </p:txBody>
      </p:sp>
      <p:sp>
        <p:nvSpPr>
          <p:cNvPr id="61444" name="Rectangle 4"/>
          <p:cNvSpPr>
            <a:spLocks noChangeArrowheads="1"/>
          </p:cNvSpPr>
          <p:nvPr/>
        </p:nvSpPr>
        <p:spPr bwMode="auto">
          <a:xfrm>
            <a:off x="811213" y="3967163"/>
            <a:ext cx="10901362" cy="123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spAutoFit/>
          </a:bodyPr>
          <a:lstStyle/>
          <a:p>
            <a:pPr algn="ctr"/>
            <a:r>
              <a:rPr lang="en-US" sz="7200" dirty="0">
                <a:solidFill>
                  <a:schemeClr val="accent6">
                    <a:lumMod val="50000"/>
                  </a:schemeClr>
                </a:solidFill>
                <a:latin typeface="Arial Black" pitchFamily="34" charset="0"/>
              </a:rPr>
              <a:t>Thank You!</a:t>
            </a:r>
          </a:p>
        </p:txBody>
      </p:sp>
      <p:pic>
        <p:nvPicPr>
          <p:cNvPr id="4098" name="Picture 2" descr="Jal Jeevan Mission.(JJ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34090" y="1308327"/>
            <a:ext cx="4328337" cy="2658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870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07817" y="143452"/>
            <a:ext cx="11776365" cy="799978"/>
          </a:xfrm>
          <a:solidFill>
            <a:schemeClr val="accent4">
              <a:lumMod val="20000"/>
              <a:lumOff val="80000"/>
            </a:schemeClr>
          </a:solidFill>
        </p:spPr>
        <p:txBody>
          <a:bodyPr>
            <a:normAutofit fontScale="90000"/>
          </a:bodyPr>
          <a:lstStyle/>
          <a:p>
            <a:pPr algn="ctr"/>
            <a:r>
              <a:rPr lang="en-US" sz="4000" b="1" u="sng" dirty="0">
                <a:solidFill>
                  <a:prstClr val="black"/>
                </a:solidFill>
                <a:latin typeface="Calibri"/>
              </a:rPr>
              <a:t>Executive Summary</a:t>
            </a:r>
            <a:br>
              <a:rPr lang="en-US" sz="4000" b="1" dirty="0">
                <a:solidFill>
                  <a:prstClr val="black"/>
                </a:solidFill>
                <a:latin typeface="Calibri"/>
              </a:rPr>
            </a:br>
            <a:r>
              <a:rPr lang="en-US" sz="2500" b="1" dirty="0">
                <a:solidFill>
                  <a:prstClr val="black"/>
                </a:solidFill>
                <a:latin typeface="Calibri"/>
              </a:rPr>
              <a:t>Work in Progress Schemes</a:t>
            </a:r>
            <a:endParaRPr lang="en-US" b="1" dirty="0"/>
          </a:p>
        </p:txBody>
      </p:sp>
      <p:graphicFrame>
        <p:nvGraphicFramePr>
          <p:cNvPr id="4" name="Content Placeholder 8"/>
          <p:cNvGraphicFramePr>
            <a:graphicFrameLocks/>
          </p:cNvGraphicFramePr>
          <p:nvPr>
            <p:extLst>
              <p:ext uri="{D42A27DB-BD31-4B8C-83A1-F6EECF244321}">
                <p14:modId xmlns:p14="http://schemas.microsoft.com/office/powerpoint/2010/main" val="3691687063"/>
              </p:ext>
            </p:extLst>
          </p:nvPr>
        </p:nvGraphicFramePr>
        <p:xfrm>
          <a:off x="373109" y="1129665"/>
          <a:ext cx="11470547" cy="5584886"/>
        </p:xfrm>
        <a:graphic>
          <a:graphicData uri="http://schemas.openxmlformats.org/drawingml/2006/table">
            <a:tbl>
              <a:tblPr/>
              <a:tblGrid>
                <a:gridCol w="1550785">
                  <a:extLst>
                    <a:ext uri="{9D8B030D-6E8A-4147-A177-3AD203B41FA5}">
                      <a16:colId xmlns:a16="http://schemas.microsoft.com/office/drawing/2014/main" val="20000"/>
                    </a:ext>
                  </a:extLst>
                </a:gridCol>
                <a:gridCol w="1200317">
                  <a:extLst>
                    <a:ext uri="{9D8B030D-6E8A-4147-A177-3AD203B41FA5}">
                      <a16:colId xmlns:a16="http://schemas.microsoft.com/office/drawing/2014/main" val="20001"/>
                    </a:ext>
                  </a:extLst>
                </a:gridCol>
                <a:gridCol w="1630438">
                  <a:extLst>
                    <a:ext uri="{9D8B030D-6E8A-4147-A177-3AD203B41FA5}">
                      <a16:colId xmlns:a16="http://schemas.microsoft.com/office/drawing/2014/main" val="20002"/>
                    </a:ext>
                  </a:extLst>
                </a:gridCol>
                <a:gridCol w="1349925">
                  <a:extLst>
                    <a:ext uri="{9D8B030D-6E8A-4147-A177-3AD203B41FA5}">
                      <a16:colId xmlns:a16="http://schemas.microsoft.com/office/drawing/2014/main" val="20003"/>
                    </a:ext>
                  </a:extLst>
                </a:gridCol>
                <a:gridCol w="1402563">
                  <a:extLst>
                    <a:ext uri="{9D8B030D-6E8A-4147-A177-3AD203B41FA5}">
                      <a16:colId xmlns:a16="http://schemas.microsoft.com/office/drawing/2014/main" val="20004"/>
                    </a:ext>
                  </a:extLst>
                </a:gridCol>
                <a:gridCol w="1313215">
                  <a:extLst>
                    <a:ext uri="{9D8B030D-6E8A-4147-A177-3AD203B41FA5}">
                      <a16:colId xmlns:a16="http://schemas.microsoft.com/office/drawing/2014/main" val="20005"/>
                    </a:ext>
                  </a:extLst>
                </a:gridCol>
                <a:gridCol w="1421957">
                  <a:extLst>
                    <a:ext uri="{9D8B030D-6E8A-4147-A177-3AD203B41FA5}">
                      <a16:colId xmlns:a16="http://schemas.microsoft.com/office/drawing/2014/main" val="20006"/>
                    </a:ext>
                  </a:extLst>
                </a:gridCol>
                <a:gridCol w="1601347">
                  <a:extLst>
                    <a:ext uri="{9D8B030D-6E8A-4147-A177-3AD203B41FA5}">
                      <a16:colId xmlns:a16="http://schemas.microsoft.com/office/drawing/2014/main" val="20007"/>
                    </a:ext>
                  </a:extLst>
                </a:gridCol>
              </a:tblGrid>
              <a:tr h="390120">
                <a:tc rowSpan="2">
                  <a:txBody>
                    <a:bodyPr/>
                    <a:lstStyle/>
                    <a:p>
                      <a:pPr algn="ctr" fontAlgn="ctr"/>
                      <a:r>
                        <a:rPr lang="en-IN" sz="1600" b="1" i="0" u="none" strike="noStrike" dirty="0" err="1">
                          <a:solidFill>
                            <a:srgbClr val="000000"/>
                          </a:solidFill>
                          <a:effectLst/>
                          <a:latin typeface="Calibri" panose="020F0502020204030204"/>
                        </a:rPr>
                        <a:t>Taluka</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algn="ctr" fontAlgn="ctr"/>
                      <a:r>
                        <a:rPr lang="en-IN" sz="1600" b="1" i="0" u="none" strike="noStrike" dirty="0">
                          <a:solidFill>
                            <a:srgbClr val="000000"/>
                          </a:solidFill>
                          <a:effectLst/>
                          <a:latin typeface="Calibri" panose="020F0502020204030204"/>
                        </a:rPr>
                        <a:t>Category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algn="ctr" fontAlgn="ctr"/>
                      <a:r>
                        <a:rPr lang="en-IN" sz="1600" b="1" i="0" u="none" strike="noStrike" dirty="0">
                          <a:solidFill>
                            <a:srgbClr val="000000"/>
                          </a:solidFill>
                          <a:effectLst/>
                          <a:latin typeface="Calibri" panose="020F0502020204030204"/>
                        </a:rPr>
                        <a:t>No. of Schemes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gridSpan="5">
                  <a:txBody>
                    <a:bodyPr/>
                    <a:lstStyle/>
                    <a:p>
                      <a:pPr algn="ctr" fontAlgn="b"/>
                      <a:r>
                        <a:rPr lang="en-US" sz="1600" b="1" i="0" u="none" strike="noStrike" dirty="0">
                          <a:solidFill>
                            <a:srgbClr val="000000"/>
                          </a:solidFill>
                          <a:effectLst/>
                          <a:latin typeface="Calibri" panose="020F0502020204030204"/>
                        </a:rPr>
                        <a:t>No. of Schemes based on Physical Progress %</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90120">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fontAlgn="b"/>
                      <a:r>
                        <a:rPr lang="en-IN" sz="1600" b="1" i="0" u="none" strike="noStrike" dirty="0">
                          <a:solidFill>
                            <a:srgbClr val="000000"/>
                          </a:solidFill>
                          <a:effectLst/>
                          <a:latin typeface="Calibri" panose="020F0502020204030204"/>
                        </a:rPr>
                        <a:t>&lt; 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25 &lt;</a:t>
                      </a:r>
                      <a:r>
                        <a:rPr lang="en-IN" sz="1600" b="1" i="0" u="none" strike="noStrike" baseline="0" dirty="0">
                          <a:solidFill>
                            <a:srgbClr val="000000"/>
                          </a:solidFill>
                          <a:effectLst/>
                          <a:latin typeface="Calibri" panose="020F0502020204030204"/>
                        </a:rPr>
                        <a:t> </a:t>
                      </a:r>
                      <a:r>
                        <a:rPr lang="en-IN" sz="1600" b="1" i="0" u="none" strike="noStrike" dirty="0">
                          <a:solidFill>
                            <a:srgbClr val="000000"/>
                          </a:solidFill>
                          <a:effectLst/>
                          <a:latin typeface="Calibri" panose="020F0502020204030204"/>
                        </a:rPr>
                        <a:t>50%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50</a:t>
                      </a:r>
                      <a:r>
                        <a:rPr lang="en-IN" sz="1600" b="1" i="0" u="none" strike="noStrike" baseline="0" dirty="0">
                          <a:solidFill>
                            <a:srgbClr val="000000"/>
                          </a:solidFill>
                          <a:effectLst/>
                          <a:latin typeface="Calibri" panose="020F0502020204030204"/>
                        </a:rPr>
                        <a:t> &lt; </a:t>
                      </a:r>
                      <a:r>
                        <a:rPr lang="en-IN" sz="1600" b="1" i="0" u="none" strike="noStrike" dirty="0">
                          <a:solidFill>
                            <a:srgbClr val="000000"/>
                          </a:solidFill>
                          <a:effectLst/>
                          <a:latin typeface="Calibri" panose="020F0502020204030204"/>
                        </a:rPr>
                        <a:t>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75</a:t>
                      </a:r>
                      <a:r>
                        <a:rPr lang="en-IN" sz="1600" b="1" i="0" u="none" strike="noStrike" baseline="0" dirty="0">
                          <a:solidFill>
                            <a:srgbClr val="000000"/>
                          </a:solidFill>
                          <a:effectLst/>
                          <a:latin typeface="Calibri" panose="020F0502020204030204"/>
                        </a:rPr>
                        <a:t> &lt; </a:t>
                      </a:r>
                      <a:r>
                        <a:rPr lang="en-IN" sz="1600" b="1" i="0" u="none" strike="noStrike" dirty="0">
                          <a:solidFill>
                            <a:srgbClr val="000000"/>
                          </a:solidFill>
                          <a:effectLst/>
                          <a:latin typeface="Calibri" panose="020F0502020204030204"/>
                        </a:rPr>
                        <a:t>100%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Commissioned</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343189">
                <a:tc rowSpan="2">
                  <a:txBody>
                    <a:bodyPr/>
                    <a:lstStyle/>
                    <a:p>
                      <a:pPr algn="ctr" fontAlgn="ctr"/>
                      <a:r>
                        <a:rPr lang="en-IN" sz="1400" b="1" i="0" u="none" strike="noStrike" dirty="0" err="1">
                          <a:solidFill>
                            <a:srgbClr val="000000"/>
                          </a:solidFill>
                          <a:effectLst/>
                          <a:latin typeface="Calibri" panose="020F0502020204030204" pitchFamily="34" charset="0"/>
                        </a:rPr>
                        <a:t>Buldhana</a:t>
                      </a:r>
                      <a:endParaRPr lang="en-IN" sz="1400" b="1" i="0" u="none" strike="noStrike" dirty="0">
                        <a:solidFill>
                          <a:srgbClr val="000000"/>
                        </a:solidFill>
                        <a:effectLst/>
                        <a:latin typeface="Calibri" panose="020F0502020204030204" pitchFamily="34" charset="0"/>
                      </a:endParaRP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43189">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343189">
                <a:tc rowSpan="2">
                  <a:txBody>
                    <a:bodyPr/>
                    <a:lstStyle/>
                    <a:p>
                      <a:pPr algn="ctr" fontAlgn="ctr"/>
                      <a:r>
                        <a:rPr lang="en-IN" sz="1400" b="1" i="0" u="none" strike="noStrike">
                          <a:solidFill>
                            <a:srgbClr val="000000"/>
                          </a:solidFill>
                          <a:effectLst/>
                          <a:latin typeface="Calibri" panose="020F0502020204030204" pitchFamily="34" charset="0"/>
                        </a:rPr>
                        <a:t>Chikhali</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40891244"/>
                  </a:ext>
                </a:extLst>
              </a:tr>
              <a:tr h="343189">
                <a:tc vMerge="1">
                  <a:txBody>
                    <a:bodyPr/>
                    <a:lstStyle/>
                    <a:p>
                      <a:endParaRPr lang="en-IN"/>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59862569"/>
                  </a:ext>
                </a:extLst>
              </a:tr>
              <a:tr h="343189">
                <a:tc rowSpan="2">
                  <a:txBody>
                    <a:bodyPr/>
                    <a:lstStyle/>
                    <a:p>
                      <a:pPr algn="ctr" fontAlgn="ctr"/>
                      <a:r>
                        <a:rPr lang="en-IN" sz="1400" b="1" i="0" u="none" strike="noStrike">
                          <a:solidFill>
                            <a:srgbClr val="000000"/>
                          </a:solidFill>
                          <a:effectLst/>
                          <a:latin typeface="Calibri" panose="020F0502020204030204" pitchFamily="34" charset="0"/>
                        </a:rPr>
                        <a:t>Deulgaon Raja</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343189">
                <a:tc vMerge="1">
                  <a:txBody>
                    <a:bodyPr/>
                    <a:lstStyle/>
                    <a:p>
                      <a:endParaRPr lang="en-IN"/>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343189">
                <a:tc rowSpan="2">
                  <a:txBody>
                    <a:bodyPr/>
                    <a:lstStyle/>
                    <a:p>
                      <a:pPr algn="ctr" fontAlgn="ctr"/>
                      <a:r>
                        <a:rPr lang="en-IN" sz="1400" b="1" i="0" u="none" strike="noStrike">
                          <a:solidFill>
                            <a:srgbClr val="000000"/>
                          </a:solidFill>
                          <a:effectLst/>
                          <a:latin typeface="Calibri" panose="020F0502020204030204" pitchFamily="34" charset="0"/>
                        </a:rPr>
                        <a:t>Khamgaon</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343189">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343189">
                <a:tc rowSpan="2">
                  <a:txBody>
                    <a:bodyPr/>
                    <a:lstStyle/>
                    <a:p>
                      <a:pPr algn="ctr" fontAlgn="ctr"/>
                      <a:r>
                        <a:rPr lang="en-IN" sz="1400" b="1" i="0" u="none" strike="noStrike">
                          <a:solidFill>
                            <a:srgbClr val="000000"/>
                          </a:solidFill>
                          <a:effectLst/>
                          <a:latin typeface="Calibri" panose="020F0502020204030204" pitchFamily="34" charset="0"/>
                        </a:rPr>
                        <a:t>Lonar</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r h="343189">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9"/>
                  </a:ext>
                </a:extLst>
              </a:tr>
              <a:tr h="343189">
                <a:tc rowSpan="2">
                  <a:txBody>
                    <a:bodyPr/>
                    <a:lstStyle/>
                    <a:p>
                      <a:pPr algn="ctr" fontAlgn="ctr"/>
                      <a:r>
                        <a:rPr lang="en-IN" sz="1400" b="1" i="0" u="none" strike="noStrike">
                          <a:solidFill>
                            <a:srgbClr val="000000"/>
                          </a:solidFill>
                          <a:effectLst/>
                          <a:latin typeface="Calibri" panose="020F0502020204030204" pitchFamily="34" charset="0"/>
                        </a:rPr>
                        <a:t>Malkapur</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0"/>
                  </a:ext>
                </a:extLst>
              </a:tr>
              <a:tr h="343189">
                <a:tc vMerge="1">
                  <a:txBody>
                    <a:bodyPr/>
                    <a:lstStyle/>
                    <a:p>
                      <a:endParaRPr lang="en-IN"/>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1"/>
                  </a:ext>
                </a:extLst>
              </a:tr>
              <a:tr h="343189">
                <a:tc rowSpan="2">
                  <a:txBody>
                    <a:bodyPr/>
                    <a:lstStyle/>
                    <a:p>
                      <a:pPr algn="ctr" fontAlgn="ctr"/>
                      <a:r>
                        <a:rPr lang="en-IN" sz="1400" b="1" i="0" u="none" strike="noStrike">
                          <a:solidFill>
                            <a:srgbClr val="000000"/>
                          </a:solidFill>
                          <a:effectLst/>
                          <a:latin typeface="Calibri" panose="020F0502020204030204" pitchFamily="34" charset="0"/>
                        </a:rPr>
                        <a:t>Mehakar</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2"/>
                  </a:ext>
                </a:extLst>
              </a:tr>
              <a:tr h="343189">
                <a:tc vMerge="1">
                  <a:txBody>
                    <a:bodyPr/>
                    <a:lstStyle/>
                    <a:p>
                      <a:endParaRPr lang="en-IN"/>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3"/>
                  </a:ext>
                </a:extLst>
              </a:tr>
            </a:tbl>
          </a:graphicData>
        </a:graphic>
      </p:graphicFrame>
    </p:spTree>
    <p:extLst>
      <p:ext uri="{BB962C8B-B14F-4D97-AF65-F5344CB8AC3E}">
        <p14:creationId xmlns:p14="http://schemas.microsoft.com/office/powerpoint/2010/main" val="1690434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07817" y="143452"/>
            <a:ext cx="11776365" cy="799978"/>
          </a:xfrm>
          <a:solidFill>
            <a:schemeClr val="accent4">
              <a:lumMod val="20000"/>
              <a:lumOff val="80000"/>
            </a:schemeClr>
          </a:solidFill>
        </p:spPr>
        <p:txBody>
          <a:bodyPr>
            <a:normAutofit fontScale="90000"/>
          </a:bodyPr>
          <a:lstStyle/>
          <a:p>
            <a:pPr algn="ctr"/>
            <a:r>
              <a:rPr lang="en-US" sz="4000" b="1" u="sng" dirty="0">
                <a:solidFill>
                  <a:prstClr val="black"/>
                </a:solidFill>
                <a:latin typeface="Calibri"/>
              </a:rPr>
              <a:t>Executive Summary</a:t>
            </a:r>
            <a:br>
              <a:rPr lang="en-US" sz="4000" b="1" dirty="0">
                <a:solidFill>
                  <a:prstClr val="black"/>
                </a:solidFill>
                <a:latin typeface="Calibri"/>
              </a:rPr>
            </a:br>
            <a:r>
              <a:rPr lang="en-US" sz="2500" b="1" dirty="0">
                <a:solidFill>
                  <a:prstClr val="black"/>
                </a:solidFill>
                <a:latin typeface="Calibri"/>
              </a:rPr>
              <a:t>Work in Progress Schemes</a:t>
            </a:r>
            <a:endParaRPr lang="en-US" b="1" dirty="0"/>
          </a:p>
        </p:txBody>
      </p:sp>
      <p:graphicFrame>
        <p:nvGraphicFramePr>
          <p:cNvPr id="4" name="Content Placeholder 8"/>
          <p:cNvGraphicFramePr>
            <a:graphicFrameLocks/>
          </p:cNvGraphicFramePr>
          <p:nvPr>
            <p:extLst>
              <p:ext uri="{D42A27DB-BD31-4B8C-83A1-F6EECF244321}">
                <p14:modId xmlns:p14="http://schemas.microsoft.com/office/powerpoint/2010/main" val="1072623387"/>
              </p:ext>
            </p:extLst>
          </p:nvPr>
        </p:nvGraphicFramePr>
        <p:xfrm>
          <a:off x="373109" y="1129665"/>
          <a:ext cx="11470547" cy="3899651"/>
        </p:xfrm>
        <a:graphic>
          <a:graphicData uri="http://schemas.openxmlformats.org/drawingml/2006/table">
            <a:tbl>
              <a:tblPr/>
              <a:tblGrid>
                <a:gridCol w="1550785">
                  <a:extLst>
                    <a:ext uri="{9D8B030D-6E8A-4147-A177-3AD203B41FA5}">
                      <a16:colId xmlns:a16="http://schemas.microsoft.com/office/drawing/2014/main" val="20000"/>
                    </a:ext>
                  </a:extLst>
                </a:gridCol>
                <a:gridCol w="1200317">
                  <a:extLst>
                    <a:ext uri="{9D8B030D-6E8A-4147-A177-3AD203B41FA5}">
                      <a16:colId xmlns:a16="http://schemas.microsoft.com/office/drawing/2014/main" val="20001"/>
                    </a:ext>
                  </a:extLst>
                </a:gridCol>
                <a:gridCol w="1630438">
                  <a:extLst>
                    <a:ext uri="{9D8B030D-6E8A-4147-A177-3AD203B41FA5}">
                      <a16:colId xmlns:a16="http://schemas.microsoft.com/office/drawing/2014/main" val="20002"/>
                    </a:ext>
                  </a:extLst>
                </a:gridCol>
                <a:gridCol w="1349925">
                  <a:extLst>
                    <a:ext uri="{9D8B030D-6E8A-4147-A177-3AD203B41FA5}">
                      <a16:colId xmlns:a16="http://schemas.microsoft.com/office/drawing/2014/main" val="20003"/>
                    </a:ext>
                  </a:extLst>
                </a:gridCol>
                <a:gridCol w="1402563">
                  <a:extLst>
                    <a:ext uri="{9D8B030D-6E8A-4147-A177-3AD203B41FA5}">
                      <a16:colId xmlns:a16="http://schemas.microsoft.com/office/drawing/2014/main" val="20004"/>
                    </a:ext>
                  </a:extLst>
                </a:gridCol>
                <a:gridCol w="1313215">
                  <a:extLst>
                    <a:ext uri="{9D8B030D-6E8A-4147-A177-3AD203B41FA5}">
                      <a16:colId xmlns:a16="http://schemas.microsoft.com/office/drawing/2014/main" val="20005"/>
                    </a:ext>
                  </a:extLst>
                </a:gridCol>
                <a:gridCol w="1421957">
                  <a:extLst>
                    <a:ext uri="{9D8B030D-6E8A-4147-A177-3AD203B41FA5}">
                      <a16:colId xmlns:a16="http://schemas.microsoft.com/office/drawing/2014/main" val="20006"/>
                    </a:ext>
                  </a:extLst>
                </a:gridCol>
                <a:gridCol w="1601347">
                  <a:extLst>
                    <a:ext uri="{9D8B030D-6E8A-4147-A177-3AD203B41FA5}">
                      <a16:colId xmlns:a16="http://schemas.microsoft.com/office/drawing/2014/main" val="20007"/>
                    </a:ext>
                  </a:extLst>
                </a:gridCol>
              </a:tblGrid>
              <a:tr h="393217">
                <a:tc rowSpan="2">
                  <a:txBody>
                    <a:bodyPr/>
                    <a:lstStyle/>
                    <a:p>
                      <a:pPr algn="ctr" fontAlgn="ctr"/>
                      <a:r>
                        <a:rPr lang="en-IN" sz="1600" b="1" i="0" u="none" strike="noStrike" dirty="0" err="1">
                          <a:solidFill>
                            <a:srgbClr val="000000"/>
                          </a:solidFill>
                          <a:effectLst/>
                          <a:latin typeface="Calibri" panose="020F0502020204030204"/>
                        </a:rPr>
                        <a:t>Taluka</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algn="ctr" fontAlgn="ctr"/>
                      <a:r>
                        <a:rPr lang="en-IN" sz="1600" b="1" i="0" u="none" strike="noStrike" dirty="0">
                          <a:solidFill>
                            <a:srgbClr val="000000"/>
                          </a:solidFill>
                          <a:effectLst/>
                          <a:latin typeface="Calibri" panose="020F0502020204030204"/>
                        </a:rPr>
                        <a:t>Category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algn="ctr" fontAlgn="ctr"/>
                      <a:r>
                        <a:rPr lang="en-IN" sz="1600" b="1" i="0" u="none" strike="noStrike" dirty="0">
                          <a:solidFill>
                            <a:srgbClr val="000000"/>
                          </a:solidFill>
                          <a:effectLst/>
                          <a:latin typeface="Calibri" panose="020F0502020204030204"/>
                        </a:rPr>
                        <a:t>No. of Schemes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gridSpan="5">
                  <a:txBody>
                    <a:bodyPr/>
                    <a:lstStyle/>
                    <a:p>
                      <a:pPr algn="ctr" fontAlgn="b"/>
                      <a:r>
                        <a:rPr lang="en-US" sz="1600" b="1" i="0" u="none" strike="noStrike" dirty="0">
                          <a:solidFill>
                            <a:srgbClr val="000000"/>
                          </a:solidFill>
                          <a:effectLst/>
                          <a:latin typeface="Calibri" panose="020F0502020204030204"/>
                        </a:rPr>
                        <a:t>No. of Schemes based on Physical Progress %</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932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fontAlgn="b"/>
                      <a:r>
                        <a:rPr lang="en-IN" sz="1600" b="1" i="0" u="none" strike="noStrike" dirty="0">
                          <a:solidFill>
                            <a:srgbClr val="000000"/>
                          </a:solidFill>
                          <a:effectLst/>
                          <a:latin typeface="Calibri" panose="020F0502020204030204"/>
                        </a:rPr>
                        <a:t>&lt; 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25 &lt;</a:t>
                      </a:r>
                      <a:r>
                        <a:rPr lang="en-IN" sz="1600" b="1" i="0" u="none" strike="noStrike" baseline="0" dirty="0">
                          <a:solidFill>
                            <a:srgbClr val="000000"/>
                          </a:solidFill>
                          <a:effectLst/>
                          <a:latin typeface="Calibri" panose="020F0502020204030204"/>
                        </a:rPr>
                        <a:t> </a:t>
                      </a:r>
                      <a:r>
                        <a:rPr lang="en-IN" sz="1600" b="1" i="0" u="none" strike="noStrike" dirty="0">
                          <a:solidFill>
                            <a:srgbClr val="000000"/>
                          </a:solidFill>
                          <a:effectLst/>
                          <a:latin typeface="Calibri" panose="020F0502020204030204"/>
                        </a:rPr>
                        <a:t>50%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50</a:t>
                      </a:r>
                      <a:r>
                        <a:rPr lang="en-IN" sz="1600" b="1" i="0" u="none" strike="noStrike" baseline="0" dirty="0">
                          <a:solidFill>
                            <a:srgbClr val="000000"/>
                          </a:solidFill>
                          <a:effectLst/>
                          <a:latin typeface="Calibri" panose="020F0502020204030204"/>
                        </a:rPr>
                        <a:t> &lt; </a:t>
                      </a:r>
                      <a:r>
                        <a:rPr lang="en-IN" sz="1600" b="1" i="0" u="none" strike="noStrike" dirty="0">
                          <a:solidFill>
                            <a:srgbClr val="000000"/>
                          </a:solidFill>
                          <a:effectLst/>
                          <a:latin typeface="Calibri" panose="020F0502020204030204"/>
                        </a:rPr>
                        <a:t>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75</a:t>
                      </a:r>
                      <a:r>
                        <a:rPr lang="en-IN" sz="1600" b="1" i="0" u="none" strike="noStrike" baseline="0" dirty="0">
                          <a:solidFill>
                            <a:srgbClr val="000000"/>
                          </a:solidFill>
                          <a:effectLst/>
                          <a:latin typeface="Calibri" panose="020F0502020204030204"/>
                        </a:rPr>
                        <a:t> &lt; </a:t>
                      </a:r>
                      <a:r>
                        <a:rPr lang="en-IN" sz="1600" b="1" i="0" u="none" strike="noStrike" dirty="0">
                          <a:solidFill>
                            <a:srgbClr val="000000"/>
                          </a:solidFill>
                          <a:effectLst/>
                          <a:latin typeface="Calibri" panose="020F0502020204030204"/>
                        </a:rPr>
                        <a:t>100%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Commissioned</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345913">
                <a:tc rowSpan="2">
                  <a:txBody>
                    <a:bodyPr/>
                    <a:lstStyle/>
                    <a:p>
                      <a:pPr algn="ctr" fontAlgn="ctr"/>
                      <a:r>
                        <a:rPr lang="en-IN" sz="1400" b="1" i="0" u="none" strike="noStrike" dirty="0" err="1">
                          <a:solidFill>
                            <a:srgbClr val="000000"/>
                          </a:solidFill>
                          <a:effectLst/>
                          <a:latin typeface="Calibri" panose="020F0502020204030204" pitchFamily="34" charset="0"/>
                        </a:rPr>
                        <a:t>Motala</a:t>
                      </a:r>
                      <a:endParaRPr lang="en-IN" sz="1400" b="1" i="0" u="none" strike="noStrike" dirty="0">
                        <a:solidFill>
                          <a:srgbClr val="000000"/>
                        </a:solidFill>
                        <a:effectLst/>
                        <a:latin typeface="Calibri" panose="020F0502020204030204" pitchFamily="34" charset="0"/>
                      </a:endParaRP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345913">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345913">
                <a:tc rowSpan="2">
                  <a:txBody>
                    <a:bodyPr/>
                    <a:lstStyle/>
                    <a:p>
                      <a:pPr algn="ctr" fontAlgn="ctr"/>
                      <a:r>
                        <a:rPr lang="en-IN" sz="1400" b="1" i="0" u="none" strike="noStrike">
                          <a:solidFill>
                            <a:srgbClr val="000000"/>
                          </a:solidFill>
                          <a:effectLst/>
                          <a:latin typeface="Calibri" panose="020F0502020204030204" pitchFamily="34" charset="0"/>
                        </a:rPr>
                        <a:t>Nandura</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345913">
                <a:tc vMerge="1">
                  <a:txBody>
                    <a:bodyPr/>
                    <a:lstStyle/>
                    <a:p>
                      <a:endParaRPr lang="en-IN"/>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345913">
                <a:tc rowSpan="2">
                  <a:txBody>
                    <a:bodyPr/>
                    <a:lstStyle/>
                    <a:p>
                      <a:pPr algn="ctr" fontAlgn="ctr"/>
                      <a:r>
                        <a:rPr lang="en-IN" sz="1400" b="1" i="0" u="none" strike="noStrike">
                          <a:solidFill>
                            <a:srgbClr val="000000"/>
                          </a:solidFill>
                          <a:effectLst/>
                          <a:latin typeface="Calibri" panose="020F0502020204030204" pitchFamily="34" charset="0"/>
                        </a:rPr>
                        <a:t>Sindkhed Raja</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345913">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345913">
                <a:tc rowSpan="2">
                  <a:txBody>
                    <a:bodyPr/>
                    <a:lstStyle/>
                    <a:p>
                      <a:pPr algn="ctr" rtl="0" fontAlgn="ctr"/>
                      <a:r>
                        <a:rPr lang="en-US" sz="1400" b="1" dirty="0">
                          <a:effectLst/>
                          <a:latin typeface="Calibri" panose="020F0502020204030204" pitchFamily="34" charset="0"/>
                        </a:rPr>
                        <a:t>Total</a:t>
                      </a:r>
                    </a:p>
                  </a:txBody>
                  <a:tcPr marL="28575" marR="28575" marT="19050" marB="1905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rtl="0" fontAlgn="ctr"/>
                      <a:r>
                        <a:rPr lang="en-US" sz="1400" b="0" dirty="0">
                          <a:effectLst/>
                          <a:latin typeface="Calibri" panose="020F0502020204030204" pitchFamily="34" charset="0"/>
                        </a:rPr>
                        <a:t>Retro</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72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26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12"/>
                  </a:ext>
                </a:extLst>
              </a:tr>
              <a:tr h="345913">
                <a:tc vMerge="1">
                  <a:txBody>
                    <a:bodyPr/>
                    <a:lstStyle/>
                    <a:p>
                      <a:endParaRPr lang="en-US"/>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400" b="0" dirty="0">
                          <a:effectLst/>
                          <a:latin typeface="Calibri" panose="020F0502020204030204" pitchFamily="34" charset="0"/>
                        </a:rPr>
                        <a:t>New</a:t>
                      </a:r>
                    </a:p>
                  </a:txBody>
                  <a:tcPr marL="28575" marR="28575" marT="19050" marB="1905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65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43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13"/>
                  </a:ext>
                </a:extLst>
              </a:tr>
              <a:tr h="345913">
                <a:tc gridSpan="2">
                  <a:txBody>
                    <a:bodyPr/>
                    <a:lstStyle/>
                    <a:p>
                      <a:pPr algn="ctr" rtl="0" fontAlgn="ctr"/>
                      <a:r>
                        <a:rPr lang="en-US" sz="1600" b="1" dirty="0">
                          <a:effectLst/>
                          <a:latin typeface="Calibri" panose="020F0502020204030204" pitchFamily="34" charset="0"/>
                        </a:rPr>
                        <a:t>Grand Total</a:t>
                      </a:r>
                    </a:p>
                  </a:txBody>
                  <a:tcPr marL="28575" marR="28575" marT="19050" marB="1905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fontAlgn="ctr"/>
                      <a:r>
                        <a:rPr lang="en-IN" sz="1600" b="1" i="0" u="none" strike="noStrike" dirty="0">
                          <a:solidFill>
                            <a:srgbClr val="000000"/>
                          </a:solidFill>
                          <a:effectLst/>
                          <a:latin typeface="Calibri" panose="020F0502020204030204" pitchFamily="34" charset="0"/>
                        </a:rPr>
                        <a:t>137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600" b="1" i="0" u="none" strike="noStrike" dirty="0">
                          <a:solidFill>
                            <a:srgbClr val="000000"/>
                          </a:solidFill>
                          <a:effectLst/>
                          <a:latin typeface="Calibri" panose="020F0502020204030204" pitchFamily="34" charset="0"/>
                        </a:rPr>
                        <a:t>69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600" b="1" i="0" u="none" strike="noStrike" dirty="0">
                          <a:solidFill>
                            <a:srgbClr val="000000"/>
                          </a:solidFill>
                          <a:effectLst/>
                          <a:latin typeface="Calibri" panose="020F0502020204030204" pitchFamily="34" charset="0"/>
                        </a:rPr>
                        <a:t>21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600" b="1" i="0" u="none" strike="noStrike" dirty="0">
                          <a:solidFill>
                            <a:srgbClr val="000000"/>
                          </a:solidFill>
                          <a:effectLst/>
                          <a:latin typeface="Calibri" panose="020F0502020204030204" pitchFamily="34" charset="0"/>
                        </a:rPr>
                        <a:t>24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600" b="1" i="0" u="none" strike="noStrike" dirty="0">
                          <a:solidFill>
                            <a:srgbClr val="000000"/>
                          </a:solidFill>
                          <a:effectLst/>
                          <a:latin typeface="Calibri" panose="020F0502020204030204" pitchFamily="34" charset="0"/>
                        </a:rPr>
                        <a:t>20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600" b="1" i="0" u="none" strike="noStrike" dirty="0">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4866235"/>
                  </a:ext>
                </a:extLst>
              </a:tr>
            </a:tbl>
          </a:graphicData>
        </a:graphic>
      </p:graphicFrame>
    </p:spTree>
    <p:extLst>
      <p:ext uri="{BB962C8B-B14F-4D97-AF65-F5344CB8AC3E}">
        <p14:creationId xmlns:p14="http://schemas.microsoft.com/office/powerpoint/2010/main" val="2015244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extLst>
              <p:ext uri="{D42A27DB-BD31-4B8C-83A1-F6EECF244321}">
                <p14:modId xmlns:p14="http://schemas.microsoft.com/office/powerpoint/2010/main" val="2821913376"/>
              </p:ext>
            </p:extLst>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1104841608"/>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Buldhana</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Buldhana</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dirty="0">
                          <a:solidFill>
                            <a:srgbClr val="000000"/>
                          </a:solidFill>
                          <a:effectLst/>
                          <a:latin typeface="Calibri"/>
                        </a:rPr>
                        <a:t>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Jamb</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Anant Dinkar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90,95,237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93.02%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dirty="0">
                          <a:solidFill>
                            <a:srgbClr val="000000"/>
                          </a:solidFill>
                          <a:effectLst/>
                          <a:latin typeface="Calibri"/>
                        </a:rPr>
                        <a:t>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Tandulwadi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Prabhakar Dattu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1,37,79,457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24-02-2022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86.05%</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dirty="0">
                          <a:solidFill>
                            <a:srgbClr val="000000"/>
                          </a:solidFill>
                          <a:effectLst/>
                          <a:latin typeface="Calibri"/>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Kumbephal</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Shivkrupa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1,02,96,140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01-08-2022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76.90%</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dirty="0">
                          <a:solidFill>
                            <a:srgbClr val="000000"/>
                          </a:solidFill>
                          <a:effectLst/>
                          <a:latin typeface="Calibri"/>
                        </a:rPr>
                        <a:t>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Birshingpur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Om Bahekar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76,86,987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61.21%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dirty="0">
                          <a:solidFill>
                            <a:srgbClr val="000000"/>
                          </a:solidFill>
                          <a:effectLst/>
                          <a:latin typeface="Calibri"/>
                        </a:rPr>
                        <a:t>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Satgaon(Mhasla)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B.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88,21,872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9.72%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Chikhali</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Chikhali</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Bharosa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Nitin Narayan Surve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1,40,36,731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34.32%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Undri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Kailas Solanke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2,49,48,762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11-08-2021</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16.71%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Malagi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Nitin Ramchandra Surve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71,84,808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18-08-2022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4.81%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Pandhardeo</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fi-FI" sz="1400" b="0" i="0" u="none" strike="noStrike">
                          <a:solidFill>
                            <a:srgbClr val="000000"/>
                          </a:solidFill>
                          <a:effectLst/>
                          <a:latin typeface="Calibri" panose="020F0502020204030204" pitchFamily="34" charset="0"/>
                          <a:cs typeface="Calibri" panose="020F0502020204030204" pitchFamily="34" charset="0"/>
                        </a:rPr>
                        <a:t>Kureshi Shoab Raja A. munaf</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39,65,293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Palaskhed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Ajay Singh Bhagvatsingh Jayvar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1,29,10,807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Deulgaon</a:t>
                      </a:r>
                      <a:r>
                        <a:rPr lang="en-US" sz="1400" b="1" i="0" u="none" strike="noStrike" dirty="0">
                          <a:solidFill>
                            <a:srgbClr val="000000"/>
                          </a:solidFill>
                          <a:effectLst/>
                          <a:latin typeface="Calibri" panose="020F0502020204030204" pitchFamily="34" charset="0"/>
                          <a:cs typeface="Calibri" panose="020F0502020204030204" pitchFamily="34" charset="0"/>
                        </a:rPr>
                        <a:t> Raja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Deulgaon</a:t>
                      </a:r>
                      <a:r>
                        <a:rPr lang="en-US" sz="1400" b="0" i="0" u="none" strike="noStrike" dirty="0">
                          <a:solidFill>
                            <a:srgbClr val="000000"/>
                          </a:solidFill>
                          <a:effectLst/>
                          <a:latin typeface="Calibri" panose="020F0502020204030204" pitchFamily="34" charset="0"/>
                          <a:cs typeface="Calibri" panose="020F0502020204030204" pitchFamily="34" charset="0"/>
                        </a:rPr>
                        <a:t> Raja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11</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Bhivgaon-Jumba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Balaji Builder and Developer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1,92,22,923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2598481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4162011286"/>
              </p:ext>
            </p:extLst>
          </p:nvPr>
        </p:nvGraphicFramePr>
        <p:xfrm>
          <a:off x="497929" y="1706369"/>
          <a:ext cx="11196139" cy="5048823"/>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88371">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Khamgaon</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Khamgaon</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88371">
                <a:tc>
                  <a:txBody>
                    <a:bodyPr/>
                    <a:lstStyle/>
                    <a:p>
                      <a:pPr algn="ctr" fontAlgn="ctr"/>
                      <a:r>
                        <a:rPr lang="en-IN" sz="1400" b="0" i="0" u="none" strike="noStrike">
                          <a:solidFill>
                            <a:srgbClr val="000000"/>
                          </a:solidFill>
                          <a:effectLst/>
                          <a:latin typeface="Calibri"/>
                        </a:rPr>
                        <a:t>12</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Nipana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B.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2,70,89,174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98.04%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88371">
                <a:tc>
                  <a:txBody>
                    <a:bodyPr/>
                    <a:lstStyle/>
                    <a:p>
                      <a:pPr algn="ctr" fontAlgn="ctr"/>
                      <a:r>
                        <a:rPr lang="en-IN" sz="1400" b="0" i="0" u="none" strike="noStrike">
                          <a:solidFill>
                            <a:srgbClr val="000000"/>
                          </a:solidFill>
                          <a:effectLst/>
                          <a:latin typeface="Calibri"/>
                        </a:rPr>
                        <a:t>13</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Garadgaon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B.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1,20,72,478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75.16%</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88371">
                <a:tc>
                  <a:txBody>
                    <a:bodyPr/>
                    <a:lstStyle/>
                    <a:p>
                      <a:pPr algn="ctr" fontAlgn="ctr"/>
                      <a:r>
                        <a:rPr lang="en-IN" sz="1400" b="0" i="0" u="none" strike="noStrike">
                          <a:solidFill>
                            <a:srgbClr val="000000"/>
                          </a:solidFill>
                          <a:effectLst/>
                          <a:latin typeface="Calibri"/>
                        </a:rPr>
                        <a:t>14</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Nandari &amp; Bothan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 Munaf A. Jafur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2,12,59,379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74.40%</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88371">
                <a:tc>
                  <a:txBody>
                    <a:bodyPr/>
                    <a:lstStyle/>
                    <a:p>
                      <a:pPr algn="ctr" fontAlgn="ctr"/>
                      <a:r>
                        <a:rPr lang="en-IN" sz="1400" b="0" i="0" u="none" strike="noStrike">
                          <a:solidFill>
                            <a:srgbClr val="000000"/>
                          </a:solidFill>
                          <a:effectLst/>
                          <a:latin typeface="Calibri"/>
                        </a:rPr>
                        <a:t>15</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Laxman J. Deshmukh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3,72,88,789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63.43%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88371">
                <a:tc>
                  <a:txBody>
                    <a:bodyPr/>
                    <a:lstStyle/>
                    <a:p>
                      <a:pPr algn="ctr" fontAlgn="ctr"/>
                      <a:r>
                        <a:rPr lang="en-IN" sz="1400" b="0" i="0" u="none" strike="noStrike">
                          <a:solidFill>
                            <a:srgbClr val="000000"/>
                          </a:solidFill>
                          <a:effectLst/>
                          <a:latin typeface="Calibri"/>
                        </a:rPr>
                        <a:t>16</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Hingna Karegaon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1,50,38,386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39.92%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88371">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17</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Geru Matergaon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B.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97,78,960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14-09-2022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34.21%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88371">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18</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Tembhurna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Laxman J. Deshmukh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3,09,11,907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31.13%</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88371">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19</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Mathani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B.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1,27,38,024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24.25%</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88371">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20</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Hiwra Khurd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B.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77,41,018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21.83%</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88371">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21</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Ganeshpur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B.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1,85,21,125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15.55%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88371">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22</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Takli iwra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Abhay Ingle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54,07,975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9.28%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88371">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23</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Kanzara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Laxman J. Deshmukh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2,54,02,000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5.92%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439046834"/>
                  </a:ext>
                </a:extLst>
              </a:tr>
            </a:tbl>
          </a:graphicData>
        </a:graphic>
      </p:graphicFrame>
    </p:spTree>
    <p:extLst>
      <p:ext uri="{BB962C8B-B14F-4D97-AF65-F5344CB8AC3E}">
        <p14:creationId xmlns:p14="http://schemas.microsoft.com/office/powerpoint/2010/main" val="2258398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2415298065"/>
              </p:ext>
            </p:extLst>
          </p:nvPr>
        </p:nvGraphicFramePr>
        <p:xfrm>
          <a:off x="497929" y="1706369"/>
          <a:ext cx="11196139" cy="5048818"/>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52755">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Malkapur</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Malkapur Taluka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269649256"/>
                  </a:ext>
                </a:extLst>
              </a:tr>
              <a:tr h="352755">
                <a:tc>
                  <a:txBody>
                    <a:bodyPr/>
                    <a:lstStyle/>
                    <a:p>
                      <a:pPr algn="ctr" fontAlgn="ctr"/>
                      <a:r>
                        <a:rPr lang="en-IN" sz="1400" b="0" i="0" u="none" strike="noStrike" dirty="0">
                          <a:solidFill>
                            <a:srgbClr val="000000"/>
                          </a:solidFill>
                          <a:effectLst/>
                          <a:latin typeface="Calibri"/>
                        </a:rPr>
                        <a:t>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Panhera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4,78,01,900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99.04%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52755">
                <a:tc>
                  <a:txBody>
                    <a:bodyPr/>
                    <a:lstStyle/>
                    <a:p>
                      <a:pPr algn="ctr" fontAlgn="ctr"/>
                      <a:r>
                        <a:rPr lang="en-IN" sz="1400" b="0" i="0" u="none" strike="noStrike" dirty="0">
                          <a:solidFill>
                            <a:srgbClr val="000000"/>
                          </a:solidFill>
                          <a:effectLst/>
                          <a:latin typeface="Calibri"/>
                        </a:rPr>
                        <a:t>25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Deodhaba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70,52,326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98.81%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96.50%</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68.05</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463003">
                <a:tc>
                  <a:txBody>
                    <a:bodyPr/>
                    <a:lstStyle/>
                    <a:p>
                      <a:pPr algn="ctr" fontAlgn="ctr"/>
                      <a:r>
                        <a:rPr lang="en-IN" sz="1400" b="0" i="0" u="none" strike="noStrike" dirty="0">
                          <a:solidFill>
                            <a:srgbClr val="000000"/>
                          </a:solidFill>
                          <a:effectLst/>
                          <a:latin typeface="Calibri"/>
                        </a:rPr>
                        <a:t>26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Pimpalkhuta malkapur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95,82,264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68.26%</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52755">
                <a:tc>
                  <a:txBody>
                    <a:bodyPr/>
                    <a:lstStyle/>
                    <a:p>
                      <a:pPr algn="ctr" fontAlgn="ctr"/>
                      <a:r>
                        <a:rPr lang="en-IN" sz="1400" b="0" i="0" u="none" strike="noStrike" dirty="0">
                          <a:solidFill>
                            <a:srgbClr val="000000"/>
                          </a:solidFill>
                          <a:effectLst/>
                          <a:latin typeface="Calibri"/>
                        </a:rPr>
                        <a:t>27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Harsoda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Rahul Mitkari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1,05,57,767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66.35%</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52755">
                <a:tc>
                  <a:txBody>
                    <a:bodyPr/>
                    <a:lstStyle/>
                    <a:p>
                      <a:pPr algn="ctr" fontAlgn="ctr"/>
                      <a:r>
                        <a:rPr lang="en-IN" sz="1400" b="0" i="0" u="none" strike="noStrike" dirty="0">
                          <a:solidFill>
                            <a:srgbClr val="000000"/>
                          </a:solidFill>
                          <a:effectLst/>
                          <a:latin typeface="Calibri"/>
                        </a:rPr>
                        <a:t>28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Dudhalgaon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4,55,45,381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57.36%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52755">
                <a:tc>
                  <a:txBody>
                    <a:bodyPr/>
                    <a:lstStyle/>
                    <a:p>
                      <a:pPr algn="ctr" fontAlgn="ctr"/>
                      <a:r>
                        <a:rPr lang="en-IN" sz="1400" b="0" i="0" u="none" strike="noStrike" dirty="0">
                          <a:solidFill>
                            <a:srgbClr val="000000"/>
                          </a:solidFill>
                          <a:effectLst/>
                          <a:latin typeface="Calibri"/>
                        </a:rPr>
                        <a:t>29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Wadoda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Services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1,65,93,268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01-08-2022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49.72%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Wadji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Anant Dinkar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81,22,909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49.33%</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Narwel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4,11,28,163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08-04-2022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27.50%</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Wakodi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 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1,70,60,725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19.96%</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Lasura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1,78,22,403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05-10-2022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16.95%</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Anurabad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Mr. Rahul Mitkari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62,14,511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15.63%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Morkhed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1,81,45,197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15.01%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RR Datala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Engineering Servises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4,43,99,116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10-05-2022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10.38%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439046834"/>
                  </a:ext>
                </a:extLst>
              </a:tr>
            </a:tbl>
          </a:graphicData>
        </a:graphic>
      </p:graphicFrame>
    </p:spTree>
    <p:extLst>
      <p:ext uri="{BB962C8B-B14F-4D97-AF65-F5344CB8AC3E}">
        <p14:creationId xmlns:p14="http://schemas.microsoft.com/office/powerpoint/2010/main" val="421548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279058104"/>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36588">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Mehakar</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Mehakar</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84326418"/>
                  </a:ext>
                </a:extLst>
              </a:tr>
              <a:tr h="336588">
                <a:tc>
                  <a:txBody>
                    <a:bodyPr/>
                    <a:lstStyle/>
                    <a:p>
                      <a:pPr algn="ctr" fontAlgn="ctr"/>
                      <a:r>
                        <a:rPr lang="en-IN" sz="1400" b="0" i="0" u="none" strike="noStrike" dirty="0">
                          <a:solidFill>
                            <a:srgbClr val="000000"/>
                          </a:solidFill>
                          <a:effectLst/>
                          <a:latin typeface="Calibri"/>
                        </a:rPr>
                        <a:t>37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Nagapur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Dhananjay Humbal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1,17,71,026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03-09-2022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71.15%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36588">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Motala</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Motala</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36588">
                <a:tc>
                  <a:txBody>
                    <a:bodyPr/>
                    <a:lstStyle/>
                    <a:p>
                      <a:pPr algn="ctr" fontAlgn="ctr"/>
                      <a:r>
                        <a:rPr lang="en-IN" sz="1400" b="0" i="0" u="none" strike="noStrike">
                          <a:solidFill>
                            <a:srgbClr val="000000"/>
                          </a:solidFill>
                          <a:effectLst/>
                          <a:latin typeface="Calibri"/>
                        </a:rPr>
                        <a:t>38</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Parda &amp; 4 Villages</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1,88,91,114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97.44%</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36588">
                <a:tc>
                  <a:txBody>
                    <a:bodyPr/>
                    <a:lstStyle/>
                    <a:p>
                      <a:pPr algn="ctr" fontAlgn="ctr"/>
                      <a:r>
                        <a:rPr lang="en-IN" sz="1400" b="0" i="0" u="none" strike="noStrike">
                          <a:solidFill>
                            <a:srgbClr val="000000"/>
                          </a:solidFill>
                          <a:effectLst/>
                          <a:latin typeface="Calibri"/>
                        </a:rPr>
                        <a:t>39</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Khedi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Shivparvati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40,99,806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15-02-2022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95.67%</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36588">
                <a:tc>
                  <a:txBody>
                    <a:bodyPr/>
                    <a:lstStyle/>
                    <a:p>
                      <a:pPr algn="ctr" fontAlgn="ctr"/>
                      <a:r>
                        <a:rPr lang="en-IN" sz="1400" b="0" i="0" u="none" strike="noStrike">
                          <a:solidFill>
                            <a:srgbClr val="000000"/>
                          </a:solidFill>
                          <a:effectLst/>
                          <a:latin typeface="Calibri"/>
                        </a:rPr>
                        <a:t>40</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Wagjal</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 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94,19,944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01-08-2022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91.86%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36588">
                <a:tc>
                  <a:txBody>
                    <a:bodyPr/>
                    <a:lstStyle/>
                    <a:p>
                      <a:pPr algn="ctr" fontAlgn="ctr"/>
                      <a:r>
                        <a:rPr lang="en-IN" sz="1400" b="0" i="0" u="none" strike="noStrike">
                          <a:solidFill>
                            <a:srgbClr val="000000"/>
                          </a:solidFill>
                          <a:effectLst/>
                          <a:latin typeface="Calibri"/>
                        </a:rPr>
                        <a:t>41</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Avha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4,92,01,159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12-05-2022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85.16%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36588">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42</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Murti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1,62,19,736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05-06-2022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77.52%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36588">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43</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Ridhora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Shivparvati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26,14,242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15-02-2022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74.22%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36588">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44</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Urha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 Parvati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65,50,960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69.08%</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36588">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45</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Thad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Anant Dinkar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88,41,913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65.96%</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36588">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46</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Panhera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Shivparvati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1,31,84,775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64.97%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36588">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47</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Sinkhed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 Parvati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1,22,79,147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09-05-2022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62.10%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36588">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48</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Lapali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Shiv Parvati Construicton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1,00,32,409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60.54%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36588">
                <a:tc>
                  <a:txBody>
                    <a:bodyPr/>
                    <a:lstStyle/>
                    <a:p>
                      <a:pPr algn="ctr" fontAlgn="ctr"/>
                      <a:r>
                        <a:rPr lang="en-IN" sz="1400" b="0" i="0" u="none" strike="noStrike">
                          <a:solidFill>
                            <a:srgbClr val="000000"/>
                          </a:solidFill>
                          <a:effectLst/>
                          <a:latin typeface="Calibri" panose="020F0502020204030204" pitchFamily="34" charset="0"/>
                          <a:cs typeface="Calibri" panose="020F0502020204030204" pitchFamily="34" charset="0"/>
                        </a:rPr>
                        <a:t>49</a:t>
                      </a:r>
                      <a:endParaRPr lang="en-IN"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Liha BK</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P.D. Rane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89,37,815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60.21%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84604322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6748873|-4715511|-15368417|-11851413|-11645362|Markido&quot;,&quot;Id&quot;:&quot;6427c7fc3332364a1c3705f1&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11310</TotalTime>
  <Words>3259</Words>
  <Application>Microsoft Office PowerPoint</Application>
  <PresentationFormat>Widescreen</PresentationFormat>
  <Paragraphs>1904</Paragraphs>
  <Slides>34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Arial Black</vt:lpstr>
      <vt:lpstr>Calibri</vt:lpstr>
      <vt:lpstr>Calibri Light</vt:lpstr>
      <vt:lpstr>Roboto Slab</vt:lpstr>
      <vt:lpstr>Office Theme</vt:lpstr>
      <vt:lpstr>PowerPoint Presentation</vt:lpstr>
      <vt:lpstr>District Overview</vt:lpstr>
      <vt:lpstr>District Overview</vt:lpstr>
      <vt:lpstr>Executive Summary Work in Progress Schemes</vt:lpstr>
      <vt:lpstr>Executive Summary Work in Progress Schemes</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“New”</vt:lpstr>
      <vt:lpstr>Abstract of Schemes – Work in Progress Category – “New”</vt:lpstr>
      <vt:lpstr>Abstract of Schemes – Work in Progress Category – “New”</vt:lpstr>
      <vt:lpstr>Abstract of Schemes – Work in Progress Category – “New”</vt:lpstr>
      <vt:lpstr>Abstract of Schemes – Work in Progress Category – “New”</vt:lpstr>
      <vt:lpstr>Abstract of Schemes – Work in Progress Category – “New”</vt:lpstr>
      <vt:lpstr>Abstract of Schemes – Work Completed Category – “Retro”</vt:lpstr>
      <vt:lpstr>Abstract of Schemes – Work Completed Category – “New”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DeepakRanjan Nayak</dc:creator>
  <cp:lastModifiedBy>Ashutosh Garg</cp:lastModifiedBy>
  <cp:revision>658</cp:revision>
  <dcterms:created xsi:type="dcterms:W3CDTF">2022-03-31T07:35:09Z</dcterms:created>
  <dcterms:modified xsi:type="dcterms:W3CDTF">2023-04-04T06:53:06Z</dcterms:modified>
</cp:coreProperties>
</file>

<file path=docProps/thumbnail.jpeg>
</file>